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52" r:id="rId1"/>
    <p:sldMasterId id="2147483649" r:id="rId2"/>
    <p:sldMasterId id="2147483650" r:id="rId3"/>
    <p:sldMasterId id="2147483651" r:id="rId4"/>
    <p:sldMasterId id="2147483653" r:id="rId5"/>
  </p:sldMasterIdLst>
  <p:notesMasterIdLst>
    <p:notesMasterId r:id="rId23"/>
  </p:notesMasterIdLst>
  <p:handoutMasterIdLst>
    <p:handoutMasterId r:id="rId24"/>
  </p:handoutMasterIdLst>
  <p:sldIdLst>
    <p:sldId id="295" r:id="rId6"/>
    <p:sldId id="296" r:id="rId7"/>
    <p:sldId id="297" r:id="rId8"/>
    <p:sldId id="298" r:id="rId9"/>
    <p:sldId id="299" r:id="rId10"/>
    <p:sldId id="312" r:id="rId11"/>
    <p:sldId id="301" r:id="rId12"/>
    <p:sldId id="302" r:id="rId13"/>
    <p:sldId id="303" r:id="rId14"/>
    <p:sldId id="304" r:id="rId15"/>
    <p:sldId id="305" r:id="rId16"/>
    <p:sldId id="306" r:id="rId17"/>
    <p:sldId id="307" r:id="rId18"/>
    <p:sldId id="308" r:id="rId19"/>
    <p:sldId id="309" r:id="rId20"/>
    <p:sldId id="310" r:id="rId21"/>
    <p:sldId id="311" r:id="rId22"/>
  </p:sldIdLst>
  <p:sldSz cx="9144000" cy="6858000" type="screen4x3"/>
  <p:notesSz cx="6797675" cy="9926638"/>
  <p:defaultTextStyle>
    <a:defPPr>
      <a:defRPr lang="en-US"/>
    </a:defPPr>
    <a:lvl1pPr algn="l" rtl="0" fontAlgn="base">
      <a:spcBef>
        <a:spcPct val="0"/>
      </a:spcBef>
      <a:spcAft>
        <a:spcPct val="0"/>
      </a:spcAft>
      <a:defRPr sz="2400" u="sng"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u="sng"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u="sng"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u="sng"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u="sng"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u="sng"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u="sng"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u="sng"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u="sng"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99"/>
    <a:srgbClr val="66CCFF"/>
    <a:srgbClr val="FFCCCC"/>
    <a:srgbClr val="003300"/>
    <a:srgbClr val="990000"/>
    <a:srgbClr val="F7FA86"/>
    <a:srgbClr val="0000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202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3904"/>
    </p:cViewPr>
  </p:sorterViewPr>
  <p:notesViewPr>
    <p:cSldViewPr>
      <p:cViewPr>
        <p:scale>
          <a:sx n="100" d="100"/>
          <a:sy n="100" d="100"/>
        </p:scale>
        <p:origin x="-756" y="313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u="none">
                <a:cs typeface="Arial" charset="0"/>
              </a:defRPr>
            </a:lvl1pPr>
          </a:lstStyle>
          <a:p>
            <a:pPr>
              <a:defRPr/>
            </a:pPr>
            <a:r>
              <a:rPr lang="en-GB"/>
              <a:t>Leeds Primary Maths June 2010</a:t>
            </a:r>
          </a:p>
        </p:txBody>
      </p:sp>
      <p:sp>
        <p:nvSpPr>
          <p:cNvPr id="46083"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u="none">
                <a:cs typeface="Arial" charset="0"/>
              </a:defRPr>
            </a:lvl1pPr>
          </a:lstStyle>
          <a:p>
            <a:pPr>
              <a:defRPr/>
            </a:pPr>
            <a:endParaRPr lang="en-GB"/>
          </a:p>
        </p:txBody>
      </p:sp>
      <p:sp>
        <p:nvSpPr>
          <p:cNvPr id="46084"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u="none">
                <a:cs typeface="Arial" charset="0"/>
              </a:defRPr>
            </a:lvl1pPr>
          </a:lstStyle>
          <a:p>
            <a:pPr>
              <a:defRPr/>
            </a:pPr>
            <a:r>
              <a:rPr lang="en-GB"/>
              <a:t>www.nrich.maths.org</a:t>
            </a:r>
          </a:p>
        </p:txBody>
      </p:sp>
      <p:sp>
        <p:nvSpPr>
          <p:cNvPr id="46085"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u="none">
                <a:cs typeface="Arial" charset="0"/>
              </a:defRPr>
            </a:lvl1pPr>
          </a:lstStyle>
          <a:p>
            <a:pPr>
              <a:defRPr/>
            </a:pPr>
            <a:fld id="{01AB2BAF-D173-1B40-99EB-50C3CA07E688}" type="slidenum">
              <a:rPr lang="en-US"/>
              <a:pPr>
                <a:defRPr/>
              </a:pPr>
              <a:t>‹#›</a:t>
            </a:fld>
            <a:endParaRPr lang="en-US"/>
          </a:p>
        </p:txBody>
      </p:sp>
    </p:spTree>
    <p:extLst>
      <p:ext uri="{BB962C8B-B14F-4D97-AF65-F5344CB8AC3E}">
        <p14:creationId xmlns:p14="http://schemas.microsoft.com/office/powerpoint/2010/main" val="3646107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u="none">
                <a:cs typeface="Arial" charset="0"/>
              </a:defRPr>
            </a:lvl1pPr>
          </a:lstStyle>
          <a:p>
            <a:pPr>
              <a:defRPr/>
            </a:pPr>
            <a:endParaRPr lang="en-GB"/>
          </a:p>
        </p:txBody>
      </p:sp>
      <p:sp>
        <p:nvSpPr>
          <p:cNvPr id="7680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u="none">
                <a:cs typeface="Arial" charset="0"/>
              </a:defRPr>
            </a:lvl1pPr>
          </a:lstStyle>
          <a:p>
            <a:pPr>
              <a:defRPr/>
            </a:pPr>
            <a:endParaRPr lang="en-GB"/>
          </a:p>
        </p:txBody>
      </p:sp>
      <p:sp>
        <p:nvSpPr>
          <p:cNvPr id="18436" name="Rectangle 4"/>
          <p:cNvSpPr>
            <a:spLocks noGrp="1" noRo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6805"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6806"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u="none">
                <a:cs typeface="Arial" charset="0"/>
              </a:defRPr>
            </a:lvl1pPr>
          </a:lstStyle>
          <a:p>
            <a:pPr>
              <a:defRPr/>
            </a:pPr>
            <a:endParaRPr lang="en-GB"/>
          </a:p>
        </p:txBody>
      </p:sp>
      <p:sp>
        <p:nvSpPr>
          <p:cNvPr id="76807"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u="none">
                <a:cs typeface="Arial" charset="0"/>
              </a:defRPr>
            </a:lvl1pPr>
          </a:lstStyle>
          <a:p>
            <a:pPr>
              <a:defRPr/>
            </a:pPr>
            <a:fld id="{7D6ACA00-D62D-E042-8091-84804E7607F9}" type="slidenum">
              <a:rPr lang="en-US"/>
              <a:pPr>
                <a:defRPr/>
              </a:pPr>
              <a:t>‹#›</a:t>
            </a:fld>
            <a:endParaRPr lang="en-US"/>
          </a:p>
        </p:txBody>
      </p:sp>
    </p:spTree>
    <p:extLst>
      <p:ext uri="{BB962C8B-B14F-4D97-AF65-F5344CB8AC3E}">
        <p14:creationId xmlns:p14="http://schemas.microsoft.com/office/powerpoint/2010/main" val="19106616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8F3F8E22-354E-4FCC-9F08-C873E74C3B17}" type="slidenum">
              <a:rPr lang="en-GB" altLang="en-US">
                <a:latin typeface="Arial" pitchFamily="34" charset="0"/>
                <a:cs typeface="Arial" pitchFamily="34" charset="0"/>
              </a:rPr>
              <a:pPr eaLnBrk="1" hangingPunct="1">
                <a:spcBef>
                  <a:spcPct val="0"/>
                </a:spcBef>
              </a:pPr>
              <a:t>1</a:t>
            </a:fld>
            <a:endParaRPr lang="en-GB" altLang="en-US">
              <a:latin typeface="Arial" pitchFamily="34" charset="0"/>
              <a:cs typeface="Arial" pitchFamily="34" charset="0"/>
            </a:endParaRPr>
          </a:p>
        </p:txBody>
      </p:sp>
      <p:sp>
        <p:nvSpPr>
          <p:cNvPr id="94211"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4212" name="Rectangle 3"/>
          <p:cNvSpPr>
            <a:spLocks noGrp="1" noChangeArrowheads="1"/>
          </p:cNvSpPr>
          <p:nvPr>
            <p:ph type="body" idx="1"/>
          </p:nvPr>
        </p:nvSpPr>
        <p:spPr bwMode="auto">
          <a:xfrm>
            <a:off x="906357" y="4715153"/>
            <a:ext cx="4984962" cy="4466987"/>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4FC229BA-FE6B-4A14-82F7-35CD43BD2D91}" type="slidenum">
              <a:rPr lang="en-GB" altLang="en-US">
                <a:latin typeface="Arial" pitchFamily="34" charset="0"/>
                <a:cs typeface="Arial" pitchFamily="34" charset="0"/>
              </a:rPr>
              <a:pPr eaLnBrk="1" hangingPunct="1">
                <a:spcBef>
                  <a:spcPct val="0"/>
                </a:spcBef>
              </a:pPr>
              <a:t>11</a:t>
            </a:fld>
            <a:endParaRPr lang="en-GB" altLang="en-US">
              <a:latin typeface="Arial" pitchFamily="34" charset="0"/>
              <a:cs typeface="Arial" pitchFamily="34" charset="0"/>
            </a:endParaRPr>
          </a:p>
        </p:txBody>
      </p:sp>
      <p:sp>
        <p:nvSpPr>
          <p:cNvPr id="14336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4336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4FC229BA-FE6B-4A14-82F7-35CD43BD2D91}" type="slidenum">
              <a:rPr lang="en-GB" altLang="en-US">
                <a:latin typeface="Arial" pitchFamily="34" charset="0"/>
                <a:cs typeface="Arial" pitchFamily="34" charset="0"/>
              </a:rPr>
              <a:pPr eaLnBrk="1" hangingPunct="1">
                <a:spcBef>
                  <a:spcPct val="0"/>
                </a:spcBef>
              </a:pPr>
              <a:t>12</a:t>
            </a:fld>
            <a:endParaRPr lang="en-GB" altLang="en-US">
              <a:latin typeface="Arial" pitchFamily="34" charset="0"/>
              <a:cs typeface="Arial" pitchFamily="34" charset="0"/>
            </a:endParaRPr>
          </a:p>
        </p:txBody>
      </p:sp>
      <p:sp>
        <p:nvSpPr>
          <p:cNvPr id="14336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4336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eaLnBrk="1" hangingPunct="1"/>
            <a:fld id="{2A9CD45C-04A9-474C-AD03-0074736A9EDF}" type="slidenum">
              <a:rPr lang="en-GB" sz="1200" u="none">
                <a:cs typeface="Arial" charset="0"/>
              </a:rPr>
              <a:pPr eaLnBrk="1" hangingPunct="1"/>
              <a:t>13</a:t>
            </a:fld>
            <a:endParaRPr lang="en-GB" sz="1200" u="none">
              <a:cs typeface="Arial" charset="0"/>
            </a:endParaRPr>
          </a:p>
        </p:txBody>
      </p:sp>
      <p:sp>
        <p:nvSpPr>
          <p:cNvPr id="26626" name="Rectangle 2"/>
          <p:cNvSpPr>
            <a:spLocks noGrp="1" noRot="1" noChangeAspect="1" noChangeArrowheads="1" noTextEdit="1"/>
          </p:cNvSpPr>
          <p:nvPr>
            <p:ph type="sldImg"/>
          </p:nvPr>
        </p:nvSpPr>
        <p:spPr>
          <a:solidFill>
            <a:srgbClr val="FFFFFF"/>
          </a:solidFill>
          <a:ln/>
        </p:spPr>
      </p:sp>
      <p:sp>
        <p:nvSpPr>
          <p:cNvPr id="26627"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1F4B1D13-14C4-4AAF-A0E0-125596377F41}" type="slidenum">
              <a:rPr lang="en-GB" altLang="en-US">
                <a:latin typeface="Arial" pitchFamily="34" charset="0"/>
                <a:cs typeface="Arial" pitchFamily="34" charset="0"/>
              </a:rPr>
              <a:pPr eaLnBrk="1" hangingPunct="1">
                <a:spcBef>
                  <a:spcPct val="0"/>
                </a:spcBef>
              </a:pPr>
              <a:t>14</a:t>
            </a:fld>
            <a:endParaRPr lang="en-GB" altLang="en-US">
              <a:latin typeface="Arial" pitchFamily="34" charset="0"/>
              <a:cs typeface="Arial" pitchFamily="34" charset="0"/>
            </a:endParaRPr>
          </a:p>
        </p:txBody>
      </p:sp>
      <p:sp>
        <p:nvSpPr>
          <p:cNvPr id="130051"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30052"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735B901B-75F5-4135-AC54-1D792F25F315}" type="slidenum">
              <a:rPr lang="en-GB" altLang="en-US">
                <a:latin typeface="Arial" pitchFamily="34" charset="0"/>
                <a:cs typeface="Arial" pitchFamily="34" charset="0"/>
              </a:rPr>
              <a:pPr eaLnBrk="1" hangingPunct="1">
                <a:spcBef>
                  <a:spcPct val="0"/>
                </a:spcBef>
              </a:pPr>
              <a:t>16</a:t>
            </a:fld>
            <a:endParaRPr lang="en-GB" altLang="en-US">
              <a:latin typeface="Arial" pitchFamily="34" charset="0"/>
              <a:cs typeface="Arial" pitchFamily="34" charset="0"/>
            </a:endParaRPr>
          </a:p>
        </p:txBody>
      </p:sp>
      <p:sp>
        <p:nvSpPr>
          <p:cNvPr id="15667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6676"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4276569-D8DA-44A6-ADBE-9D810263B890}" type="slidenum">
              <a:rPr lang="en-GB" altLang="en-US">
                <a:latin typeface="Arial" pitchFamily="34" charset="0"/>
                <a:cs typeface="Arial" pitchFamily="34" charset="0"/>
              </a:rPr>
              <a:pPr eaLnBrk="1" hangingPunct="1">
                <a:spcBef>
                  <a:spcPct val="0"/>
                </a:spcBef>
              </a:pPr>
              <a:t>17</a:t>
            </a:fld>
            <a:endParaRPr lang="en-GB" altLang="en-US">
              <a:latin typeface="Arial" pitchFamily="34" charset="0"/>
              <a:cs typeface="Arial" pitchFamily="34" charset="0"/>
            </a:endParaRPr>
          </a:p>
        </p:txBody>
      </p:sp>
      <p:sp>
        <p:nvSpPr>
          <p:cNvPr id="15974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974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FE1EE797-1E8A-4433-BF2A-F53C7E9A90D6}" type="slidenum">
              <a:rPr lang="en-GB" altLang="en-US">
                <a:latin typeface="Arial" pitchFamily="34" charset="0"/>
                <a:cs typeface="Arial" pitchFamily="34" charset="0"/>
              </a:rPr>
              <a:pPr eaLnBrk="1" hangingPunct="1">
                <a:spcBef>
                  <a:spcPct val="0"/>
                </a:spcBef>
              </a:pPr>
              <a:t>5</a:t>
            </a:fld>
            <a:endParaRPr lang="en-GB" altLang="en-US">
              <a:latin typeface="Arial" pitchFamily="34" charset="0"/>
              <a:cs typeface="Arial" pitchFamily="34" charset="0"/>
            </a:endParaRPr>
          </a:p>
        </p:txBody>
      </p:sp>
      <p:sp>
        <p:nvSpPr>
          <p:cNvPr id="12697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2698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FE1EE797-1E8A-4433-BF2A-F53C7E9A90D6}" type="slidenum">
              <a:rPr lang="en-GB" altLang="en-US">
                <a:latin typeface="Arial" pitchFamily="34" charset="0"/>
                <a:cs typeface="Arial" pitchFamily="34" charset="0"/>
              </a:rPr>
              <a:pPr eaLnBrk="1" hangingPunct="1">
                <a:spcBef>
                  <a:spcPct val="0"/>
                </a:spcBef>
              </a:pPr>
              <a:t>6</a:t>
            </a:fld>
            <a:endParaRPr lang="en-GB" altLang="en-US">
              <a:latin typeface="Arial" pitchFamily="34" charset="0"/>
              <a:cs typeface="Arial" pitchFamily="34" charset="0"/>
            </a:endParaRPr>
          </a:p>
        </p:txBody>
      </p:sp>
      <p:sp>
        <p:nvSpPr>
          <p:cNvPr id="12697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2698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C448A792-8FA1-49A5-9068-587BE3EDAFBA}" type="slidenum">
              <a:rPr lang="en-GB" altLang="en-US">
                <a:latin typeface="Arial" pitchFamily="34" charset="0"/>
                <a:cs typeface="Arial" pitchFamily="34" charset="0"/>
              </a:rPr>
              <a:pPr eaLnBrk="1" hangingPunct="1">
                <a:spcBef>
                  <a:spcPct val="0"/>
                </a:spcBef>
              </a:pPr>
              <a:t>7</a:t>
            </a:fld>
            <a:endParaRPr lang="en-GB" altLang="en-US">
              <a:latin typeface="Arial" pitchFamily="34" charset="0"/>
              <a:cs typeface="Arial" pitchFamily="34" charset="0"/>
            </a:endParaRPr>
          </a:p>
        </p:txBody>
      </p:sp>
      <p:sp>
        <p:nvSpPr>
          <p:cNvPr id="11264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1264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smtClean="0">
                <a:ea typeface="ＭＳ Ｐゴシック" charset="-128"/>
              </a:rPr>
              <a:t>Rationale: Working collaboratively in pairs. The answer is not immediately obvious, so students can be invited to convince each other, highlighting the importance within the mathematical community of explaining and justifying your ideas to others. Convince yourself…</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850443" y="9428583"/>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algn="r" eaLnBrk="1" hangingPunct="1">
              <a:spcBef>
                <a:spcPct val="0"/>
              </a:spcBef>
            </a:pPr>
            <a:fld id="{23C552EF-3F6F-4210-B4E3-EF7CA06B07AD}" type="slidenum">
              <a:rPr lang="en-GB" altLang="en-US">
                <a:latin typeface="Arial" pitchFamily="34" charset="0"/>
                <a:cs typeface="Arial" pitchFamily="34" charset="0"/>
              </a:rPr>
              <a:pPr algn="r" eaLnBrk="1" hangingPunct="1">
                <a:spcBef>
                  <a:spcPct val="0"/>
                </a:spcBef>
              </a:pPr>
              <a:t>8</a:t>
            </a:fld>
            <a:endParaRPr lang="en-GB" altLang="en-US">
              <a:latin typeface="Arial" pitchFamily="34" charset="0"/>
              <a:cs typeface="Arial" pitchFamily="34" charset="0"/>
            </a:endParaRPr>
          </a:p>
        </p:txBody>
      </p:sp>
      <p:sp>
        <p:nvSpPr>
          <p:cNvPr id="10240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0240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5BF4D8D7-9B79-4F26-8AC8-20116E14E4B1}" type="slidenum">
              <a:rPr lang="en-GB" altLang="en-US">
                <a:latin typeface="Arial" pitchFamily="34" charset="0"/>
                <a:cs typeface="Arial" pitchFamily="34" charset="0"/>
              </a:rPr>
              <a:pPr eaLnBrk="1" hangingPunct="1">
                <a:spcBef>
                  <a:spcPct val="0"/>
                </a:spcBef>
              </a:pPr>
              <a:t>9</a:t>
            </a:fld>
            <a:endParaRPr lang="en-GB" altLang="en-US">
              <a:latin typeface="Arial" pitchFamily="34" charset="0"/>
              <a:cs typeface="Arial" pitchFamily="34" charset="0"/>
            </a:endParaRPr>
          </a:p>
        </p:txBody>
      </p:sp>
      <p:sp>
        <p:nvSpPr>
          <p:cNvPr id="10342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0342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3752F10D-A401-4D4E-A2FE-EBAB432BC47E}" type="slidenum">
              <a:rPr lang="en-GB" altLang="en-US">
                <a:latin typeface="Arial" pitchFamily="34" charset="0"/>
                <a:cs typeface="Arial" pitchFamily="34" charset="0"/>
              </a:rPr>
              <a:pPr eaLnBrk="1" hangingPunct="1">
                <a:spcBef>
                  <a:spcPct val="0"/>
                </a:spcBef>
              </a:pPr>
              <a:t>10</a:t>
            </a:fld>
            <a:endParaRPr lang="en-GB" altLang="en-US">
              <a:latin typeface="Arial" pitchFamily="34" charset="0"/>
              <a:cs typeface="Arial" pitchFamily="34" charset="0"/>
            </a:endParaRPr>
          </a:p>
        </p:txBody>
      </p:sp>
      <p:sp>
        <p:nvSpPr>
          <p:cNvPr id="13619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36196"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lIns="91431" tIns="45716" rIns="91431" bIns="45716"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190751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89922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9413" y="274638"/>
            <a:ext cx="2090737"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11981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30824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GB" smtClean="0"/>
              <a:t>Click to edit Master title style</a:t>
            </a:r>
            <a:endParaRPr lang="en-US"/>
          </a:p>
        </p:txBody>
      </p:sp>
      <p:sp>
        <p:nvSpPr>
          <p:cNvPr id="3" name="Chart Placeholder 2"/>
          <p:cNvSpPr>
            <a:spLocks noGrp="1"/>
          </p:cNvSpPr>
          <p:nvPr>
            <p:ph type="chart" idx="1"/>
          </p:nvPr>
        </p:nvSpPr>
        <p:spPr>
          <a:xfrm>
            <a:off x="539750" y="1773238"/>
            <a:ext cx="8208963" cy="4525962"/>
          </a:xfrm>
        </p:spPr>
        <p:txBody>
          <a:bodyPr/>
          <a:lstStyle/>
          <a:p>
            <a:pPr lvl="0"/>
            <a:endParaRPr lang="en-US" noProof="0"/>
          </a:p>
        </p:txBody>
      </p:sp>
    </p:spTree>
    <p:extLst>
      <p:ext uri="{BB962C8B-B14F-4D97-AF65-F5344CB8AC3E}">
        <p14:creationId xmlns:p14="http://schemas.microsoft.com/office/powerpoint/2010/main" val="2464690048"/>
      </p:ext>
    </p:extLst>
  </p:cSld>
  <p:clrMapOvr>
    <a:masterClrMapping/>
  </p:clrMapOvr>
  <p:transition xmlns:p14="http://schemas.microsoft.com/office/powerpoint/2010/mai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093607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30059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3877200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1188" y="1600200"/>
            <a:ext cx="40274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91075" y="1600200"/>
            <a:ext cx="40290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27925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1439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048854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62889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458765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496189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883170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61643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9413" y="274638"/>
            <a:ext cx="2090737"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11981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91234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362950" cy="5851525"/>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679691852"/>
      </p:ext>
    </p:extLst>
  </p:cSld>
  <p:clrMapOvr>
    <a:masterClrMapping/>
  </p:clrMapOvr>
  <p:transition xmlns:p14="http://schemas.microsoft.com/office/powerpoint/2010/main" advClick="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5305854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81872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4242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1188" y="1557338"/>
            <a:ext cx="4027487"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91075" y="1557338"/>
            <a:ext cx="40290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82465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04273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664651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501149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22702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761878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096734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6327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9413" y="274638"/>
            <a:ext cx="2090737" cy="56753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119813" cy="56753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99612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710101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994403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849602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110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1188" y="1600200"/>
            <a:ext cx="40274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91075" y="1600200"/>
            <a:ext cx="40290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682734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213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2817084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99368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0733685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75871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68275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0603571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8420093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7198853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328399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4773376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1188" y="1600200"/>
            <a:ext cx="40274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91075" y="1600200"/>
            <a:ext cx="40290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6306917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41754673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3200488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50708913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5619352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79695334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0155027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9413" y="274638"/>
            <a:ext cx="2090737"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11981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142850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69061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6716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24298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2136180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3" Type="http://schemas.openxmlformats.org/officeDocument/2006/relationships/image" Target="../media/image3.png"/><Relationship Id="rId14" Type="http://schemas.openxmlformats.org/officeDocument/2006/relationships/image" Target="../media/image1.png"/><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6.xml"/><Relationship Id="rId12" Type="http://schemas.openxmlformats.org/officeDocument/2006/relationships/theme" Target="../theme/theme4.xml"/><Relationship Id="rId13" Type="http://schemas.openxmlformats.org/officeDocument/2006/relationships/image" Target="../media/image3.png"/><Relationship Id="rId14" Type="http://schemas.openxmlformats.org/officeDocument/2006/relationships/image" Target="../media/image1.png"/><Relationship Id="rId1" Type="http://schemas.openxmlformats.org/officeDocument/2006/relationships/slideLayout" Target="../slideLayouts/slideLayout36.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7.xml"/><Relationship Id="rId12" Type="http://schemas.openxmlformats.org/officeDocument/2006/relationships/theme" Target="../theme/theme5.xml"/><Relationship Id="rId13" Type="http://schemas.openxmlformats.org/officeDocument/2006/relationships/image" Target="../media/image4.png"/><Relationship Id="rId1" Type="http://schemas.openxmlformats.org/officeDocument/2006/relationships/slideLayout" Target="../slideLayouts/slideLayout47.xml"/><Relationship Id="rId2" Type="http://schemas.openxmlformats.org/officeDocument/2006/relationships/slideLayout" Target="../slideLayouts/slideLayout48.xml"/><Relationship Id="rId3" Type="http://schemas.openxmlformats.org/officeDocument/2006/relationships/slideLayout" Target="../slideLayouts/slideLayout49.xml"/><Relationship Id="rId4" Type="http://schemas.openxmlformats.org/officeDocument/2006/relationships/slideLayout" Target="../slideLayouts/slideLayout50.xml"/><Relationship Id="rId5" Type="http://schemas.openxmlformats.org/officeDocument/2006/relationships/slideLayout" Target="../slideLayouts/slideLayout51.xml"/><Relationship Id="rId6" Type="http://schemas.openxmlformats.org/officeDocument/2006/relationships/slideLayout" Target="../slideLayouts/slideLayout52.xml"/><Relationship Id="rId7" Type="http://schemas.openxmlformats.org/officeDocument/2006/relationships/slideLayout" Target="../slideLayouts/slideLayout53.xml"/><Relationship Id="rId8" Type="http://schemas.openxmlformats.org/officeDocument/2006/relationships/slideLayout" Target="../slideLayouts/slideLayout54.xml"/><Relationship Id="rId9" Type="http://schemas.openxmlformats.org/officeDocument/2006/relationships/slideLayout" Target="../slideLayouts/slideLayout55.xml"/><Relationship Id="rId10"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00200" y="457200"/>
            <a:ext cx="5867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533400" y="1981200"/>
            <a:ext cx="8208963"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28" name="Picture 7" descr="spiral"/>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28600" y="228600"/>
            <a:ext cx="1371600"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descr="UC"/>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934200" y="5943600"/>
            <a:ext cx="20574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Lst>
  <p:transition xmlns:p14="http://schemas.microsoft.com/office/powerpoint/2010/main" advClick="0"/>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b="0">
          <a:solidFill>
            <a:srgbClr val="000099"/>
          </a:solidFill>
          <a:latin typeface="+mj-lt"/>
          <a:ea typeface="ＭＳ Ｐゴシック" charset="-128"/>
          <a:cs typeface="ＭＳ Ｐゴシック" charset="-128"/>
        </a:defRPr>
      </a:lvl1pPr>
      <a:lvl2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5pPr>
      <a:lvl6pPr marL="457200" algn="ctr" rtl="0" fontAlgn="base">
        <a:spcBef>
          <a:spcPct val="0"/>
        </a:spcBef>
        <a:spcAft>
          <a:spcPct val="0"/>
        </a:spcAft>
        <a:defRPr sz="4400" b="1">
          <a:solidFill>
            <a:srgbClr val="000099"/>
          </a:solidFill>
          <a:latin typeface="Arial" charset="0"/>
        </a:defRPr>
      </a:lvl6pPr>
      <a:lvl7pPr marL="914400" algn="ctr" rtl="0" fontAlgn="base">
        <a:spcBef>
          <a:spcPct val="0"/>
        </a:spcBef>
        <a:spcAft>
          <a:spcPct val="0"/>
        </a:spcAft>
        <a:defRPr sz="4400" b="1">
          <a:solidFill>
            <a:srgbClr val="000099"/>
          </a:solidFill>
          <a:latin typeface="Arial" charset="0"/>
        </a:defRPr>
      </a:lvl7pPr>
      <a:lvl8pPr marL="1371600" algn="ctr" rtl="0" fontAlgn="base">
        <a:spcBef>
          <a:spcPct val="0"/>
        </a:spcBef>
        <a:spcAft>
          <a:spcPct val="0"/>
        </a:spcAft>
        <a:defRPr sz="4400" b="1">
          <a:solidFill>
            <a:srgbClr val="000099"/>
          </a:solidFill>
          <a:latin typeface="Arial" charset="0"/>
        </a:defRPr>
      </a:lvl8pPr>
      <a:lvl9pPr marL="1828800" algn="ctr" rtl="0" fontAlgn="base">
        <a:spcBef>
          <a:spcPct val="0"/>
        </a:spcBef>
        <a:spcAft>
          <a:spcPct val="0"/>
        </a:spcAft>
        <a:defRPr sz="4400" b="1">
          <a:solidFill>
            <a:srgbClr val="000099"/>
          </a:solidFill>
          <a:latin typeface="Arial" charset="0"/>
        </a:defRPr>
      </a:lvl9pPr>
    </p:titleStyle>
    <p:bodyStyle>
      <a:lvl1pPr marL="455613" indent="-455613" algn="l" rtl="0" eaLnBrk="0" fontAlgn="base" hangingPunct="0">
        <a:spcBef>
          <a:spcPct val="20000"/>
        </a:spcBef>
        <a:spcAft>
          <a:spcPct val="0"/>
        </a:spcAft>
        <a:buFont typeface="Times" charset="0"/>
        <a:buChar char="•"/>
        <a:defRPr sz="3200">
          <a:solidFill>
            <a:srgbClr val="000099"/>
          </a:solidFill>
          <a:latin typeface="+mn-lt"/>
          <a:ea typeface="ＭＳ Ｐゴシック" charset="-128"/>
          <a:cs typeface="ＭＳ Ｐゴシック" charset="-128"/>
        </a:defRPr>
      </a:lvl1pPr>
      <a:lvl2pPr marL="977900" indent="-342900" algn="l" rtl="0" eaLnBrk="0" fontAlgn="base" hangingPunct="0">
        <a:spcBef>
          <a:spcPct val="20000"/>
        </a:spcBef>
        <a:spcAft>
          <a:spcPct val="0"/>
        </a:spcAft>
        <a:buFont typeface="Times" charset="0"/>
        <a:buChar char="•"/>
        <a:defRPr sz="2800">
          <a:solidFill>
            <a:srgbClr val="000099"/>
          </a:solidFill>
          <a:latin typeface="+mn-lt"/>
          <a:ea typeface="ＭＳ Ｐゴシック" charset="-128"/>
        </a:defRPr>
      </a:lvl2pPr>
      <a:lvl3pPr marL="1427163" indent="-269875" algn="l" rtl="0" eaLnBrk="0" fontAlgn="base" hangingPunct="0">
        <a:spcBef>
          <a:spcPct val="20000"/>
        </a:spcBef>
        <a:spcAft>
          <a:spcPct val="0"/>
        </a:spcAft>
        <a:buFont typeface="Times" charset="0"/>
        <a:buChar char="•"/>
        <a:defRPr sz="2400">
          <a:solidFill>
            <a:srgbClr val="000099"/>
          </a:solidFill>
          <a:latin typeface="+mn-lt"/>
          <a:ea typeface="ＭＳ Ｐゴシック" charset="-128"/>
        </a:defRPr>
      </a:lvl3pPr>
      <a:lvl4pPr marL="1973263" indent="-269875" algn="l" rtl="0" eaLnBrk="0" fontAlgn="base" hangingPunct="0">
        <a:spcBef>
          <a:spcPct val="20000"/>
        </a:spcBef>
        <a:spcAft>
          <a:spcPct val="0"/>
        </a:spcAft>
        <a:buFont typeface="Times" charset="0"/>
        <a:buChar char="•"/>
        <a:defRPr sz="2000">
          <a:solidFill>
            <a:srgbClr val="000099"/>
          </a:solidFill>
          <a:latin typeface="+mn-lt"/>
          <a:ea typeface="ＭＳ Ｐゴシック" charset="-128"/>
        </a:defRPr>
      </a:lvl4pPr>
      <a:lvl5pPr marL="2422525" indent="-269875" algn="l" rtl="0" eaLnBrk="0" fontAlgn="base" hangingPunct="0">
        <a:spcBef>
          <a:spcPct val="20000"/>
        </a:spcBef>
        <a:spcAft>
          <a:spcPct val="0"/>
        </a:spcAft>
        <a:buFont typeface="Times" charset="0"/>
        <a:buChar char="•"/>
        <a:defRPr sz="2000">
          <a:solidFill>
            <a:srgbClr val="000099"/>
          </a:solidFill>
          <a:latin typeface="+mn-lt"/>
          <a:ea typeface="ＭＳ Ｐゴシック" charset="-128"/>
        </a:defRPr>
      </a:lvl5pPr>
      <a:lvl6pPr marL="2879725" indent="-269875" algn="l" rtl="0" fontAlgn="base">
        <a:spcBef>
          <a:spcPct val="20000"/>
        </a:spcBef>
        <a:spcAft>
          <a:spcPct val="0"/>
        </a:spcAft>
        <a:buFont typeface="Wingdings" pitchFamily="2" charset="2"/>
        <a:buChar char="Ø"/>
        <a:defRPr sz="2000">
          <a:solidFill>
            <a:srgbClr val="000099"/>
          </a:solidFill>
          <a:latin typeface="+mn-lt"/>
        </a:defRPr>
      </a:lvl6pPr>
      <a:lvl7pPr marL="3336925" indent="-269875" algn="l" rtl="0" fontAlgn="base">
        <a:spcBef>
          <a:spcPct val="20000"/>
        </a:spcBef>
        <a:spcAft>
          <a:spcPct val="0"/>
        </a:spcAft>
        <a:buFont typeface="Wingdings" pitchFamily="2" charset="2"/>
        <a:buChar char="Ø"/>
        <a:defRPr sz="2000">
          <a:solidFill>
            <a:srgbClr val="000099"/>
          </a:solidFill>
          <a:latin typeface="+mn-lt"/>
        </a:defRPr>
      </a:lvl7pPr>
      <a:lvl8pPr marL="3794125" indent="-269875" algn="l" rtl="0" fontAlgn="base">
        <a:spcBef>
          <a:spcPct val="20000"/>
        </a:spcBef>
        <a:spcAft>
          <a:spcPct val="0"/>
        </a:spcAft>
        <a:buFont typeface="Wingdings" pitchFamily="2" charset="2"/>
        <a:buChar char="Ø"/>
        <a:defRPr sz="2000">
          <a:solidFill>
            <a:srgbClr val="000099"/>
          </a:solidFill>
          <a:latin typeface="+mn-lt"/>
        </a:defRPr>
      </a:lvl8pPr>
      <a:lvl9pPr marL="4251325" indent="-269875" algn="l" rtl="0" fontAlgn="base">
        <a:spcBef>
          <a:spcPct val="20000"/>
        </a:spcBef>
        <a:spcAft>
          <a:spcPct val="0"/>
        </a:spcAft>
        <a:buFont typeface="Wingdings" pitchFamily="2" charset="2"/>
        <a:buChar char="Ø"/>
        <a:defRPr sz="2000">
          <a:solidFill>
            <a:srgbClr val="0000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11188" y="1600200"/>
            <a:ext cx="820896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2" name="Rectangle 6"/>
          <p:cNvSpPr>
            <a:spLocks noChangeArrowheads="1"/>
          </p:cNvSpPr>
          <p:nvPr userDrawn="1"/>
        </p:nvSpPr>
        <p:spPr bwMode="auto">
          <a:xfrm>
            <a:off x="3348038" y="6165850"/>
            <a:ext cx="2330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sz="1800" u="none">
                <a:solidFill>
                  <a:schemeClr val="accent2"/>
                </a:solidFill>
              </a:rPr>
              <a:t>http://nrich.maths.org</a:t>
            </a:r>
            <a:endParaRPr lang="en-US" sz="1800" u="none">
              <a:solidFill>
                <a:schemeClr val="accent2"/>
              </a:solidFill>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ransition xmlns:p14="http://schemas.microsoft.com/office/powerpoint/2010/main" advClick="0"/>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b="1">
          <a:solidFill>
            <a:srgbClr val="000099"/>
          </a:solidFill>
          <a:latin typeface="+mj-lt"/>
          <a:ea typeface="ＭＳ Ｐゴシック" charset="-128"/>
          <a:cs typeface="ＭＳ Ｐゴシック" charset="-128"/>
        </a:defRPr>
      </a:lvl1pPr>
      <a:lvl2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5pPr>
      <a:lvl6pPr marL="457200" algn="ctr" rtl="0" fontAlgn="base">
        <a:spcBef>
          <a:spcPct val="0"/>
        </a:spcBef>
        <a:spcAft>
          <a:spcPct val="0"/>
        </a:spcAft>
        <a:defRPr sz="4400" b="1">
          <a:solidFill>
            <a:srgbClr val="000099"/>
          </a:solidFill>
          <a:latin typeface="Arial" charset="0"/>
        </a:defRPr>
      </a:lvl6pPr>
      <a:lvl7pPr marL="914400" algn="ctr" rtl="0" fontAlgn="base">
        <a:spcBef>
          <a:spcPct val="0"/>
        </a:spcBef>
        <a:spcAft>
          <a:spcPct val="0"/>
        </a:spcAft>
        <a:defRPr sz="4400" b="1">
          <a:solidFill>
            <a:srgbClr val="000099"/>
          </a:solidFill>
          <a:latin typeface="Arial" charset="0"/>
        </a:defRPr>
      </a:lvl7pPr>
      <a:lvl8pPr marL="1371600" algn="ctr" rtl="0" fontAlgn="base">
        <a:spcBef>
          <a:spcPct val="0"/>
        </a:spcBef>
        <a:spcAft>
          <a:spcPct val="0"/>
        </a:spcAft>
        <a:defRPr sz="4400" b="1">
          <a:solidFill>
            <a:srgbClr val="000099"/>
          </a:solidFill>
          <a:latin typeface="Arial" charset="0"/>
        </a:defRPr>
      </a:lvl8pPr>
      <a:lvl9pPr marL="1828800" algn="ctr" rtl="0" fontAlgn="base">
        <a:spcBef>
          <a:spcPct val="0"/>
        </a:spcBef>
        <a:spcAft>
          <a:spcPct val="0"/>
        </a:spcAft>
        <a:defRPr sz="4400" b="1">
          <a:solidFill>
            <a:srgbClr val="000099"/>
          </a:solidFill>
          <a:latin typeface="Arial" charset="0"/>
        </a:defRPr>
      </a:lvl9pPr>
    </p:titleStyle>
    <p:bodyStyle>
      <a:lvl1pPr marL="455613" indent="-455613" algn="l" rtl="0" eaLnBrk="0" fontAlgn="base" hangingPunct="0">
        <a:spcBef>
          <a:spcPct val="20000"/>
        </a:spcBef>
        <a:spcAft>
          <a:spcPct val="0"/>
        </a:spcAft>
        <a:buFont typeface="Wingdings" charset="0"/>
        <a:buChar char="Ø"/>
        <a:defRPr sz="3200">
          <a:solidFill>
            <a:srgbClr val="000099"/>
          </a:solidFill>
          <a:latin typeface="+mn-lt"/>
          <a:ea typeface="ＭＳ Ｐゴシック" charset="-128"/>
          <a:cs typeface="ＭＳ Ｐゴシック" charset="-128"/>
        </a:defRPr>
      </a:lvl1pPr>
      <a:lvl2pPr marL="977900" indent="-342900" algn="l" rtl="0" eaLnBrk="0" fontAlgn="base" hangingPunct="0">
        <a:spcBef>
          <a:spcPct val="20000"/>
        </a:spcBef>
        <a:spcAft>
          <a:spcPct val="0"/>
        </a:spcAft>
        <a:buFont typeface="Wingdings" charset="0"/>
        <a:buChar char="Ø"/>
        <a:defRPr sz="2800">
          <a:solidFill>
            <a:srgbClr val="000099"/>
          </a:solidFill>
          <a:latin typeface="+mn-lt"/>
          <a:ea typeface="ＭＳ Ｐゴシック" charset="-128"/>
        </a:defRPr>
      </a:lvl2pPr>
      <a:lvl3pPr marL="1427163" indent="-269875" algn="l" rtl="0" eaLnBrk="0" fontAlgn="base" hangingPunct="0">
        <a:spcBef>
          <a:spcPct val="20000"/>
        </a:spcBef>
        <a:spcAft>
          <a:spcPct val="0"/>
        </a:spcAft>
        <a:buFont typeface="Wingdings" charset="0"/>
        <a:buChar char="Ø"/>
        <a:defRPr sz="2400">
          <a:solidFill>
            <a:srgbClr val="000099"/>
          </a:solidFill>
          <a:latin typeface="+mn-lt"/>
          <a:ea typeface="ＭＳ Ｐゴシック" charset="-128"/>
        </a:defRPr>
      </a:lvl3pPr>
      <a:lvl4pPr marL="1973263" indent="-269875" algn="l" rtl="0" eaLnBrk="0" fontAlgn="base" hangingPunct="0">
        <a:spcBef>
          <a:spcPct val="20000"/>
        </a:spcBef>
        <a:spcAft>
          <a:spcPct val="0"/>
        </a:spcAft>
        <a:buFont typeface="Wingdings" charset="0"/>
        <a:buChar char="Ø"/>
        <a:defRPr sz="2000">
          <a:solidFill>
            <a:srgbClr val="000099"/>
          </a:solidFill>
          <a:latin typeface="+mn-lt"/>
          <a:ea typeface="ＭＳ Ｐゴシック" charset="-128"/>
        </a:defRPr>
      </a:lvl4pPr>
      <a:lvl5pPr marL="2422525" indent="-269875" algn="l" rtl="0" eaLnBrk="0" fontAlgn="base" hangingPunct="0">
        <a:spcBef>
          <a:spcPct val="20000"/>
        </a:spcBef>
        <a:spcAft>
          <a:spcPct val="0"/>
        </a:spcAft>
        <a:buFont typeface="Wingdings" charset="0"/>
        <a:buChar char="Ø"/>
        <a:defRPr sz="2000">
          <a:solidFill>
            <a:srgbClr val="000099"/>
          </a:solidFill>
          <a:latin typeface="+mn-lt"/>
          <a:ea typeface="ＭＳ Ｐゴシック" charset="-128"/>
        </a:defRPr>
      </a:lvl5pPr>
      <a:lvl6pPr marL="2879725" indent="-269875" algn="l" rtl="0" fontAlgn="base">
        <a:spcBef>
          <a:spcPct val="20000"/>
        </a:spcBef>
        <a:spcAft>
          <a:spcPct val="0"/>
        </a:spcAft>
        <a:buFont typeface="Wingdings" pitchFamily="2" charset="2"/>
        <a:buChar char="Ø"/>
        <a:defRPr sz="2000">
          <a:solidFill>
            <a:srgbClr val="000099"/>
          </a:solidFill>
          <a:latin typeface="+mn-lt"/>
        </a:defRPr>
      </a:lvl6pPr>
      <a:lvl7pPr marL="3336925" indent="-269875" algn="l" rtl="0" fontAlgn="base">
        <a:spcBef>
          <a:spcPct val="20000"/>
        </a:spcBef>
        <a:spcAft>
          <a:spcPct val="0"/>
        </a:spcAft>
        <a:buFont typeface="Wingdings" pitchFamily="2" charset="2"/>
        <a:buChar char="Ø"/>
        <a:defRPr sz="2000">
          <a:solidFill>
            <a:srgbClr val="000099"/>
          </a:solidFill>
          <a:latin typeface="+mn-lt"/>
        </a:defRPr>
      </a:lvl7pPr>
      <a:lvl8pPr marL="3794125" indent="-269875" algn="l" rtl="0" fontAlgn="base">
        <a:spcBef>
          <a:spcPct val="20000"/>
        </a:spcBef>
        <a:spcAft>
          <a:spcPct val="0"/>
        </a:spcAft>
        <a:buFont typeface="Wingdings" pitchFamily="2" charset="2"/>
        <a:buChar char="Ø"/>
        <a:defRPr sz="2000">
          <a:solidFill>
            <a:srgbClr val="000099"/>
          </a:solidFill>
          <a:latin typeface="+mn-lt"/>
        </a:defRPr>
      </a:lvl8pPr>
      <a:lvl9pPr marL="4251325" indent="-269875" algn="l" rtl="0" fontAlgn="base">
        <a:spcBef>
          <a:spcPct val="20000"/>
        </a:spcBef>
        <a:spcAft>
          <a:spcPct val="0"/>
        </a:spcAft>
        <a:buFont typeface="Wingdings" pitchFamily="2" charset="2"/>
        <a:buChar char="Ø"/>
        <a:defRPr sz="2000">
          <a:solidFill>
            <a:srgbClr val="0000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611188" y="1557338"/>
            <a:ext cx="8208962"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Line 4"/>
          <p:cNvSpPr>
            <a:spLocks noChangeShapeType="1"/>
          </p:cNvSpPr>
          <p:nvPr/>
        </p:nvSpPr>
        <p:spPr bwMode="auto">
          <a:xfrm flipV="1">
            <a:off x="0" y="1341438"/>
            <a:ext cx="9144000" cy="0"/>
          </a:xfrm>
          <a:prstGeom prst="line">
            <a:avLst/>
          </a:prstGeom>
          <a:noFill/>
          <a:ln w="76200" cmpd="tri">
            <a:solidFill>
              <a:srgbClr val="0000CC"/>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3077" name="Picture 7" descr="Copy of cuarms"/>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532813" y="6165850"/>
            <a:ext cx="369887"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9"/>
          <p:cNvSpPr>
            <a:spLocks noChangeArrowheads="1"/>
          </p:cNvSpPr>
          <p:nvPr userDrawn="1"/>
        </p:nvSpPr>
        <p:spPr bwMode="auto">
          <a:xfrm>
            <a:off x="3348038" y="6165850"/>
            <a:ext cx="2330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sz="1800" u="none">
                <a:solidFill>
                  <a:schemeClr val="accent2"/>
                </a:solidFill>
              </a:rPr>
              <a:t>http://nrich.maths.org</a:t>
            </a:r>
            <a:endParaRPr lang="en-US" sz="1800" u="none">
              <a:solidFill>
                <a:schemeClr val="accent2"/>
              </a:solidFill>
            </a:endParaRPr>
          </a:p>
        </p:txBody>
      </p:sp>
      <p:pic>
        <p:nvPicPr>
          <p:cNvPr id="3079" name="Picture 10" descr="spiral"/>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0813" y="5986463"/>
            <a:ext cx="1258887"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xmlns:p14="http://schemas.microsoft.com/office/powerpoint/2010/main" advClick="0"/>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b="1">
          <a:solidFill>
            <a:srgbClr val="000099"/>
          </a:solidFill>
          <a:latin typeface="+mj-lt"/>
          <a:ea typeface="ＭＳ Ｐゴシック" charset="-128"/>
          <a:cs typeface="ＭＳ Ｐゴシック" charset="-128"/>
        </a:defRPr>
      </a:lvl1pPr>
      <a:lvl2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5pPr>
      <a:lvl6pPr marL="457200" algn="ctr" rtl="0" fontAlgn="base">
        <a:spcBef>
          <a:spcPct val="0"/>
        </a:spcBef>
        <a:spcAft>
          <a:spcPct val="0"/>
        </a:spcAft>
        <a:defRPr sz="4400" b="1">
          <a:solidFill>
            <a:srgbClr val="000099"/>
          </a:solidFill>
          <a:latin typeface="Arial" charset="0"/>
        </a:defRPr>
      </a:lvl6pPr>
      <a:lvl7pPr marL="914400" algn="ctr" rtl="0" fontAlgn="base">
        <a:spcBef>
          <a:spcPct val="0"/>
        </a:spcBef>
        <a:spcAft>
          <a:spcPct val="0"/>
        </a:spcAft>
        <a:defRPr sz="4400" b="1">
          <a:solidFill>
            <a:srgbClr val="000099"/>
          </a:solidFill>
          <a:latin typeface="Arial" charset="0"/>
        </a:defRPr>
      </a:lvl7pPr>
      <a:lvl8pPr marL="1371600" algn="ctr" rtl="0" fontAlgn="base">
        <a:spcBef>
          <a:spcPct val="0"/>
        </a:spcBef>
        <a:spcAft>
          <a:spcPct val="0"/>
        </a:spcAft>
        <a:defRPr sz="4400" b="1">
          <a:solidFill>
            <a:srgbClr val="000099"/>
          </a:solidFill>
          <a:latin typeface="Arial" charset="0"/>
        </a:defRPr>
      </a:lvl8pPr>
      <a:lvl9pPr marL="1828800" algn="ctr" rtl="0" fontAlgn="base">
        <a:spcBef>
          <a:spcPct val="0"/>
        </a:spcBef>
        <a:spcAft>
          <a:spcPct val="0"/>
        </a:spcAft>
        <a:defRPr sz="4400" b="1">
          <a:solidFill>
            <a:srgbClr val="000099"/>
          </a:solidFill>
          <a:latin typeface="Arial" charset="0"/>
        </a:defRPr>
      </a:lvl9pPr>
    </p:titleStyle>
    <p:bodyStyle>
      <a:lvl1pPr marL="441325" indent="-441325" algn="l" rtl="0" eaLnBrk="0" fontAlgn="base" hangingPunct="0">
        <a:spcBef>
          <a:spcPct val="20000"/>
        </a:spcBef>
        <a:spcAft>
          <a:spcPct val="10000"/>
        </a:spcAft>
        <a:buFont typeface="Wingdings" charset="0"/>
        <a:buChar char="Ø"/>
        <a:defRPr sz="2800">
          <a:solidFill>
            <a:srgbClr val="000099"/>
          </a:solidFill>
          <a:latin typeface="+mn-lt"/>
          <a:ea typeface="ＭＳ Ｐゴシック" charset="-128"/>
          <a:cs typeface="ＭＳ Ｐゴシック" charset="-128"/>
        </a:defRPr>
      </a:lvl1pPr>
      <a:lvl2pPr marL="977900" indent="-357188" algn="l" rtl="0" eaLnBrk="0" fontAlgn="base" hangingPunct="0">
        <a:spcBef>
          <a:spcPct val="20000"/>
        </a:spcBef>
        <a:spcAft>
          <a:spcPct val="10000"/>
        </a:spcAft>
        <a:buFont typeface="Wingdings" charset="0"/>
        <a:buChar char="Ø"/>
        <a:defRPr sz="2800">
          <a:solidFill>
            <a:srgbClr val="000099"/>
          </a:solidFill>
          <a:latin typeface="+mn-lt"/>
          <a:ea typeface="ＭＳ Ｐゴシック" charset="-128"/>
        </a:defRPr>
      </a:lvl2pPr>
      <a:lvl3pPr marL="1427163" indent="-269875" algn="l" rtl="0" eaLnBrk="0" fontAlgn="base" hangingPunct="0">
        <a:spcBef>
          <a:spcPct val="20000"/>
        </a:spcBef>
        <a:spcAft>
          <a:spcPct val="10000"/>
        </a:spcAft>
        <a:buFont typeface="Wingdings" charset="0"/>
        <a:buChar char="Ø"/>
        <a:defRPr sz="2400">
          <a:solidFill>
            <a:srgbClr val="000099"/>
          </a:solidFill>
          <a:latin typeface="+mn-lt"/>
          <a:ea typeface="ＭＳ Ｐゴシック" charset="-128"/>
        </a:defRPr>
      </a:lvl3pPr>
      <a:lvl4pPr marL="1973263" indent="-269875" algn="l" rtl="0" eaLnBrk="0" fontAlgn="base" hangingPunct="0">
        <a:spcBef>
          <a:spcPct val="20000"/>
        </a:spcBef>
        <a:spcAft>
          <a:spcPct val="10000"/>
        </a:spcAft>
        <a:buFont typeface="Wingdings" charset="0"/>
        <a:buChar char="Ø"/>
        <a:defRPr sz="2000">
          <a:solidFill>
            <a:srgbClr val="000099"/>
          </a:solidFill>
          <a:latin typeface="+mn-lt"/>
          <a:ea typeface="ＭＳ Ｐゴシック" charset="-128"/>
        </a:defRPr>
      </a:lvl4pPr>
      <a:lvl5pPr marL="2422525" indent="-269875" algn="l" rtl="0" eaLnBrk="0" fontAlgn="base" hangingPunct="0">
        <a:spcBef>
          <a:spcPct val="20000"/>
        </a:spcBef>
        <a:spcAft>
          <a:spcPct val="10000"/>
        </a:spcAft>
        <a:buFont typeface="Wingdings" charset="0"/>
        <a:buChar char="Ø"/>
        <a:defRPr sz="2000">
          <a:solidFill>
            <a:srgbClr val="000099"/>
          </a:solidFill>
          <a:latin typeface="+mn-lt"/>
          <a:ea typeface="ＭＳ Ｐゴシック" charset="-128"/>
        </a:defRPr>
      </a:lvl5pPr>
      <a:lvl6pPr marL="2879725" indent="-269875" algn="l" rtl="0" fontAlgn="base">
        <a:spcBef>
          <a:spcPct val="20000"/>
        </a:spcBef>
        <a:spcAft>
          <a:spcPct val="10000"/>
        </a:spcAft>
        <a:buFont typeface="Wingdings" pitchFamily="2" charset="2"/>
        <a:buChar char="Ø"/>
        <a:defRPr sz="2000">
          <a:solidFill>
            <a:srgbClr val="000099"/>
          </a:solidFill>
          <a:latin typeface="+mn-lt"/>
        </a:defRPr>
      </a:lvl6pPr>
      <a:lvl7pPr marL="3336925" indent="-269875" algn="l" rtl="0" fontAlgn="base">
        <a:spcBef>
          <a:spcPct val="20000"/>
        </a:spcBef>
        <a:spcAft>
          <a:spcPct val="10000"/>
        </a:spcAft>
        <a:buFont typeface="Wingdings" pitchFamily="2" charset="2"/>
        <a:buChar char="Ø"/>
        <a:defRPr sz="2000">
          <a:solidFill>
            <a:srgbClr val="000099"/>
          </a:solidFill>
          <a:latin typeface="+mn-lt"/>
        </a:defRPr>
      </a:lvl7pPr>
      <a:lvl8pPr marL="3794125" indent="-269875" algn="l" rtl="0" fontAlgn="base">
        <a:spcBef>
          <a:spcPct val="20000"/>
        </a:spcBef>
        <a:spcAft>
          <a:spcPct val="10000"/>
        </a:spcAft>
        <a:buFont typeface="Wingdings" pitchFamily="2" charset="2"/>
        <a:buChar char="Ø"/>
        <a:defRPr sz="2000">
          <a:solidFill>
            <a:srgbClr val="000099"/>
          </a:solidFill>
          <a:latin typeface="+mn-lt"/>
        </a:defRPr>
      </a:lvl8pPr>
      <a:lvl9pPr marL="4251325" indent="-269875" algn="l" rtl="0" fontAlgn="base">
        <a:spcBef>
          <a:spcPct val="20000"/>
        </a:spcBef>
        <a:spcAft>
          <a:spcPct val="10000"/>
        </a:spcAft>
        <a:buFont typeface="Wingdings" pitchFamily="2" charset="2"/>
        <a:buChar char="Ø"/>
        <a:defRPr sz="2000">
          <a:solidFill>
            <a:srgbClr val="0000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6" descr="Copy of cuarms"/>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532813" y="6165850"/>
            <a:ext cx="369887"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8"/>
          <p:cNvSpPr>
            <a:spLocks noChangeArrowheads="1"/>
          </p:cNvSpPr>
          <p:nvPr userDrawn="1"/>
        </p:nvSpPr>
        <p:spPr bwMode="auto">
          <a:xfrm>
            <a:off x="3348038" y="6165850"/>
            <a:ext cx="2330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sz="1800" u="none">
                <a:solidFill>
                  <a:schemeClr val="accent2"/>
                </a:solidFill>
              </a:rPr>
              <a:t>http://nrich.maths.org</a:t>
            </a:r>
            <a:endParaRPr lang="en-US" sz="1800" u="none">
              <a:solidFill>
                <a:schemeClr val="accent2"/>
              </a:solidFill>
            </a:endParaRPr>
          </a:p>
        </p:txBody>
      </p:sp>
      <p:pic>
        <p:nvPicPr>
          <p:cNvPr id="4100" name="Picture 9" descr="spiral"/>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0813" y="5984875"/>
            <a:ext cx="1258887"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xmlns:p14="http://schemas.microsoft.com/office/powerpoint/2010/main" advClick="0"/>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b="1">
          <a:solidFill>
            <a:srgbClr val="333399"/>
          </a:solidFill>
          <a:latin typeface="+mj-lt"/>
          <a:ea typeface="ＭＳ Ｐゴシック" charset="-128"/>
          <a:cs typeface="ＭＳ Ｐゴシック" charset="-128"/>
        </a:defRPr>
      </a:lvl1pPr>
      <a:lvl2pPr algn="ctr" rtl="0" eaLnBrk="0" fontAlgn="base" hangingPunct="0">
        <a:spcBef>
          <a:spcPct val="0"/>
        </a:spcBef>
        <a:spcAft>
          <a:spcPct val="0"/>
        </a:spcAft>
        <a:defRPr sz="4400" b="1">
          <a:solidFill>
            <a:srgbClr val="333399"/>
          </a:solidFill>
          <a:latin typeface="Times New Roman" pitchFamily="18" charset="0"/>
          <a:ea typeface="ＭＳ Ｐゴシック" charset="-128"/>
          <a:cs typeface="ＭＳ Ｐゴシック" charset="-128"/>
        </a:defRPr>
      </a:lvl2pPr>
      <a:lvl3pPr algn="ctr" rtl="0" eaLnBrk="0" fontAlgn="base" hangingPunct="0">
        <a:spcBef>
          <a:spcPct val="0"/>
        </a:spcBef>
        <a:spcAft>
          <a:spcPct val="0"/>
        </a:spcAft>
        <a:defRPr sz="4400" b="1">
          <a:solidFill>
            <a:srgbClr val="333399"/>
          </a:solidFill>
          <a:latin typeface="Times New Roman" pitchFamily="18" charset="0"/>
          <a:ea typeface="ＭＳ Ｐゴシック" charset="-128"/>
          <a:cs typeface="ＭＳ Ｐゴシック" charset="-128"/>
        </a:defRPr>
      </a:lvl3pPr>
      <a:lvl4pPr algn="ctr" rtl="0" eaLnBrk="0" fontAlgn="base" hangingPunct="0">
        <a:spcBef>
          <a:spcPct val="0"/>
        </a:spcBef>
        <a:spcAft>
          <a:spcPct val="0"/>
        </a:spcAft>
        <a:defRPr sz="4400" b="1">
          <a:solidFill>
            <a:srgbClr val="333399"/>
          </a:solidFill>
          <a:latin typeface="Times New Roman" pitchFamily="18" charset="0"/>
          <a:ea typeface="ＭＳ Ｐゴシック" charset="-128"/>
          <a:cs typeface="ＭＳ Ｐゴシック" charset="-128"/>
        </a:defRPr>
      </a:lvl4pPr>
      <a:lvl5pPr algn="ctr" rtl="0" eaLnBrk="0" fontAlgn="base" hangingPunct="0">
        <a:spcBef>
          <a:spcPct val="0"/>
        </a:spcBef>
        <a:spcAft>
          <a:spcPct val="0"/>
        </a:spcAft>
        <a:defRPr sz="4400" b="1">
          <a:solidFill>
            <a:srgbClr val="333399"/>
          </a:solidFill>
          <a:latin typeface="Times New Roman" pitchFamily="18" charset="0"/>
          <a:ea typeface="ＭＳ Ｐゴシック" charset="-128"/>
          <a:cs typeface="ＭＳ Ｐゴシック" charset="-128"/>
        </a:defRPr>
      </a:lvl5pPr>
      <a:lvl6pPr marL="457200" algn="ctr" rtl="0" fontAlgn="base">
        <a:spcBef>
          <a:spcPct val="0"/>
        </a:spcBef>
        <a:spcAft>
          <a:spcPct val="0"/>
        </a:spcAft>
        <a:defRPr sz="4400" b="1">
          <a:solidFill>
            <a:srgbClr val="333399"/>
          </a:solidFill>
          <a:latin typeface="Times New Roman" pitchFamily="18" charset="0"/>
        </a:defRPr>
      </a:lvl6pPr>
      <a:lvl7pPr marL="914400" algn="ctr" rtl="0" fontAlgn="base">
        <a:spcBef>
          <a:spcPct val="0"/>
        </a:spcBef>
        <a:spcAft>
          <a:spcPct val="0"/>
        </a:spcAft>
        <a:defRPr sz="4400" b="1">
          <a:solidFill>
            <a:srgbClr val="333399"/>
          </a:solidFill>
          <a:latin typeface="Times New Roman" pitchFamily="18" charset="0"/>
        </a:defRPr>
      </a:lvl7pPr>
      <a:lvl8pPr marL="1371600" algn="ctr" rtl="0" fontAlgn="base">
        <a:spcBef>
          <a:spcPct val="0"/>
        </a:spcBef>
        <a:spcAft>
          <a:spcPct val="0"/>
        </a:spcAft>
        <a:defRPr sz="4400" b="1">
          <a:solidFill>
            <a:srgbClr val="333399"/>
          </a:solidFill>
          <a:latin typeface="Times New Roman" pitchFamily="18" charset="0"/>
        </a:defRPr>
      </a:lvl8pPr>
      <a:lvl9pPr marL="1828800" algn="ctr" rtl="0" fontAlgn="base">
        <a:spcBef>
          <a:spcPct val="0"/>
        </a:spcBef>
        <a:spcAft>
          <a:spcPct val="0"/>
        </a:spcAft>
        <a:defRPr sz="4400" b="1">
          <a:solidFill>
            <a:srgbClr val="333399"/>
          </a:solidFill>
          <a:latin typeface="Times New Roman" pitchFamily="18" charset="0"/>
        </a:defRPr>
      </a:lvl9pPr>
    </p:titleStyle>
    <p:bodyStyle>
      <a:lvl1pPr marL="455613" indent="-455613" algn="l" rtl="0" eaLnBrk="0" fontAlgn="base" hangingPunct="0">
        <a:spcBef>
          <a:spcPct val="20000"/>
        </a:spcBef>
        <a:spcAft>
          <a:spcPct val="0"/>
        </a:spcAft>
        <a:buFont typeface="Wingdings" charset="0"/>
        <a:buChar char="Ø"/>
        <a:defRPr sz="3200">
          <a:solidFill>
            <a:srgbClr val="333399"/>
          </a:solidFill>
          <a:latin typeface="+mn-lt"/>
          <a:ea typeface="ＭＳ Ｐゴシック" charset="-128"/>
          <a:cs typeface="ＭＳ Ｐゴシック" charset="-128"/>
        </a:defRPr>
      </a:lvl1pPr>
      <a:lvl2pPr marL="977900" indent="-342900" algn="l" rtl="0" eaLnBrk="0" fontAlgn="base" hangingPunct="0">
        <a:spcBef>
          <a:spcPct val="20000"/>
        </a:spcBef>
        <a:spcAft>
          <a:spcPct val="0"/>
        </a:spcAft>
        <a:buFont typeface="Wingdings" charset="0"/>
        <a:buChar char="Ø"/>
        <a:defRPr sz="2800">
          <a:solidFill>
            <a:srgbClr val="333399"/>
          </a:solidFill>
          <a:latin typeface="+mn-lt"/>
          <a:ea typeface="ＭＳ Ｐゴシック" charset="-128"/>
        </a:defRPr>
      </a:lvl2pPr>
      <a:lvl3pPr marL="1427163" indent="-269875" algn="l" rtl="0" eaLnBrk="0" fontAlgn="base" hangingPunct="0">
        <a:spcBef>
          <a:spcPct val="20000"/>
        </a:spcBef>
        <a:spcAft>
          <a:spcPct val="0"/>
        </a:spcAft>
        <a:buFont typeface="Wingdings" charset="0"/>
        <a:buChar char="Ø"/>
        <a:defRPr sz="2400">
          <a:solidFill>
            <a:srgbClr val="333399"/>
          </a:solidFill>
          <a:latin typeface="+mn-lt"/>
          <a:ea typeface="ＭＳ Ｐゴシック" charset="-128"/>
        </a:defRPr>
      </a:lvl3pPr>
      <a:lvl4pPr marL="1973263" indent="-269875" algn="l" rtl="0" eaLnBrk="0" fontAlgn="base" hangingPunct="0">
        <a:spcBef>
          <a:spcPct val="20000"/>
        </a:spcBef>
        <a:spcAft>
          <a:spcPct val="0"/>
        </a:spcAft>
        <a:buFont typeface="Wingdings" charset="0"/>
        <a:buChar char="Ø"/>
        <a:defRPr sz="2000">
          <a:solidFill>
            <a:srgbClr val="333399"/>
          </a:solidFill>
          <a:latin typeface="+mn-lt"/>
          <a:ea typeface="ＭＳ Ｐゴシック" charset="-128"/>
        </a:defRPr>
      </a:lvl4pPr>
      <a:lvl5pPr marL="2422525" indent="-269875" algn="l" rtl="0" eaLnBrk="0" fontAlgn="base" hangingPunct="0">
        <a:spcBef>
          <a:spcPct val="20000"/>
        </a:spcBef>
        <a:spcAft>
          <a:spcPct val="0"/>
        </a:spcAft>
        <a:buFont typeface="Wingdings" charset="0"/>
        <a:buChar char="Ø"/>
        <a:defRPr sz="2000">
          <a:solidFill>
            <a:srgbClr val="333399"/>
          </a:solidFill>
          <a:latin typeface="+mn-lt"/>
          <a:ea typeface="ＭＳ Ｐゴシック" charset="-128"/>
        </a:defRPr>
      </a:lvl5pPr>
      <a:lvl6pPr marL="2879725" indent="-269875" algn="l" rtl="0" fontAlgn="base">
        <a:spcBef>
          <a:spcPct val="20000"/>
        </a:spcBef>
        <a:spcAft>
          <a:spcPct val="0"/>
        </a:spcAft>
        <a:buFont typeface="Wingdings" pitchFamily="2" charset="2"/>
        <a:buChar char="Ø"/>
        <a:defRPr sz="2000">
          <a:solidFill>
            <a:srgbClr val="333399"/>
          </a:solidFill>
          <a:latin typeface="+mn-lt"/>
        </a:defRPr>
      </a:lvl6pPr>
      <a:lvl7pPr marL="3336925" indent="-269875" algn="l" rtl="0" fontAlgn="base">
        <a:spcBef>
          <a:spcPct val="20000"/>
        </a:spcBef>
        <a:spcAft>
          <a:spcPct val="0"/>
        </a:spcAft>
        <a:buFont typeface="Wingdings" pitchFamily="2" charset="2"/>
        <a:buChar char="Ø"/>
        <a:defRPr sz="2000">
          <a:solidFill>
            <a:srgbClr val="333399"/>
          </a:solidFill>
          <a:latin typeface="+mn-lt"/>
        </a:defRPr>
      </a:lvl7pPr>
      <a:lvl8pPr marL="3794125" indent="-269875" algn="l" rtl="0" fontAlgn="base">
        <a:spcBef>
          <a:spcPct val="20000"/>
        </a:spcBef>
        <a:spcAft>
          <a:spcPct val="0"/>
        </a:spcAft>
        <a:buFont typeface="Wingdings" pitchFamily="2" charset="2"/>
        <a:buChar char="Ø"/>
        <a:defRPr sz="2000">
          <a:solidFill>
            <a:srgbClr val="333399"/>
          </a:solidFill>
          <a:latin typeface="+mn-lt"/>
        </a:defRPr>
      </a:lvl8pPr>
      <a:lvl9pPr marL="4251325" indent="-269875" algn="l" rtl="0" fontAlgn="base">
        <a:spcBef>
          <a:spcPct val="20000"/>
        </a:spcBef>
        <a:spcAft>
          <a:spcPct val="0"/>
        </a:spcAft>
        <a:buFont typeface="Wingdings" pitchFamily="2" charset="2"/>
        <a:buChar char="Ø"/>
        <a:defRPr sz="2000">
          <a:solidFill>
            <a:srgbClr val="33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611188" y="1600200"/>
            <a:ext cx="820896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5636"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u="none">
                <a:cs typeface="Arial" charset="0"/>
              </a:defRPr>
            </a:lvl1pPr>
          </a:lstStyle>
          <a:p>
            <a:pPr>
              <a:defRPr/>
            </a:pPr>
            <a:endParaRPr lang="en-GB"/>
          </a:p>
        </p:txBody>
      </p:sp>
      <p:pic>
        <p:nvPicPr>
          <p:cNvPr id="5125" name="Picture 6"/>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124075" y="2133600"/>
            <a:ext cx="4935538" cy="299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7"/>
          <p:cNvSpPr>
            <a:spLocks noChangeArrowheads="1"/>
          </p:cNvSpPr>
          <p:nvPr userDrawn="1"/>
        </p:nvSpPr>
        <p:spPr bwMode="auto">
          <a:xfrm>
            <a:off x="3348038" y="6165850"/>
            <a:ext cx="2330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sz="1800" u="none">
                <a:solidFill>
                  <a:schemeClr val="accent2"/>
                </a:solidFill>
              </a:rPr>
              <a:t>http://nrich.maths.org</a:t>
            </a:r>
            <a:endParaRPr lang="en-US" sz="1800" u="none">
              <a:solidFill>
                <a:schemeClr val="accent2"/>
              </a:solidFill>
            </a:endParaRPr>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xmlns:p14="http://schemas.microsoft.com/office/powerpoint/2010/main" advClick="0"/>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b="1">
          <a:solidFill>
            <a:srgbClr val="000099"/>
          </a:solidFill>
          <a:latin typeface="+mj-lt"/>
          <a:ea typeface="ＭＳ Ｐゴシック" charset="-128"/>
          <a:cs typeface="ＭＳ Ｐゴシック" charset="-128"/>
        </a:defRPr>
      </a:lvl1pPr>
      <a:lvl2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b="1">
          <a:solidFill>
            <a:srgbClr val="000099"/>
          </a:solidFill>
          <a:latin typeface="Arial" charset="0"/>
          <a:ea typeface="ＭＳ Ｐゴシック" charset="-128"/>
          <a:cs typeface="ＭＳ Ｐゴシック" charset="-128"/>
        </a:defRPr>
      </a:lvl5pPr>
      <a:lvl6pPr marL="457200" algn="ctr" rtl="0" fontAlgn="base">
        <a:spcBef>
          <a:spcPct val="0"/>
        </a:spcBef>
        <a:spcAft>
          <a:spcPct val="0"/>
        </a:spcAft>
        <a:defRPr sz="4400" b="1">
          <a:solidFill>
            <a:srgbClr val="000099"/>
          </a:solidFill>
          <a:latin typeface="Arial" charset="0"/>
        </a:defRPr>
      </a:lvl6pPr>
      <a:lvl7pPr marL="914400" algn="ctr" rtl="0" fontAlgn="base">
        <a:spcBef>
          <a:spcPct val="0"/>
        </a:spcBef>
        <a:spcAft>
          <a:spcPct val="0"/>
        </a:spcAft>
        <a:defRPr sz="4400" b="1">
          <a:solidFill>
            <a:srgbClr val="000099"/>
          </a:solidFill>
          <a:latin typeface="Arial" charset="0"/>
        </a:defRPr>
      </a:lvl7pPr>
      <a:lvl8pPr marL="1371600" algn="ctr" rtl="0" fontAlgn="base">
        <a:spcBef>
          <a:spcPct val="0"/>
        </a:spcBef>
        <a:spcAft>
          <a:spcPct val="0"/>
        </a:spcAft>
        <a:defRPr sz="4400" b="1">
          <a:solidFill>
            <a:srgbClr val="000099"/>
          </a:solidFill>
          <a:latin typeface="Arial" charset="0"/>
        </a:defRPr>
      </a:lvl8pPr>
      <a:lvl9pPr marL="1828800" algn="ctr" rtl="0" fontAlgn="base">
        <a:spcBef>
          <a:spcPct val="0"/>
        </a:spcBef>
        <a:spcAft>
          <a:spcPct val="0"/>
        </a:spcAft>
        <a:defRPr sz="4400" b="1">
          <a:solidFill>
            <a:srgbClr val="000099"/>
          </a:solidFill>
          <a:latin typeface="Arial" charset="0"/>
        </a:defRPr>
      </a:lvl9pPr>
    </p:titleStyle>
    <p:bodyStyle>
      <a:lvl1pPr marL="455613" indent="-455613" algn="l" rtl="0" eaLnBrk="0" fontAlgn="base" hangingPunct="0">
        <a:spcBef>
          <a:spcPct val="20000"/>
        </a:spcBef>
        <a:spcAft>
          <a:spcPct val="0"/>
        </a:spcAft>
        <a:buFont typeface="Wingdings" charset="0"/>
        <a:buChar char="Ø"/>
        <a:defRPr sz="3200">
          <a:solidFill>
            <a:srgbClr val="000099"/>
          </a:solidFill>
          <a:latin typeface="+mn-lt"/>
          <a:ea typeface="ＭＳ Ｐゴシック" charset="-128"/>
          <a:cs typeface="ＭＳ Ｐゴシック" charset="-128"/>
        </a:defRPr>
      </a:lvl1pPr>
      <a:lvl2pPr marL="977900" indent="-342900" algn="l" rtl="0" eaLnBrk="0" fontAlgn="base" hangingPunct="0">
        <a:spcBef>
          <a:spcPct val="20000"/>
        </a:spcBef>
        <a:spcAft>
          <a:spcPct val="0"/>
        </a:spcAft>
        <a:buFont typeface="Wingdings" charset="0"/>
        <a:buChar char="Ø"/>
        <a:defRPr sz="2800">
          <a:solidFill>
            <a:srgbClr val="000099"/>
          </a:solidFill>
          <a:latin typeface="+mn-lt"/>
          <a:ea typeface="ＭＳ Ｐゴシック" charset="-128"/>
        </a:defRPr>
      </a:lvl2pPr>
      <a:lvl3pPr marL="1427163" indent="-269875" algn="l" rtl="0" eaLnBrk="0" fontAlgn="base" hangingPunct="0">
        <a:spcBef>
          <a:spcPct val="20000"/>
        </a:spcBef>
        <a:spcAft>
          <a:spcPct val="0"/>
        </a:spcAft>
        <a:buFont typeface="Wingdings" charset="0"/>
        <a:buChar char="Ø"/>
        <a:defRPr sz="2400">
          <a:solidFill>
            <a:srgbClr val="000099"/>
          </a:solidFill>
          <a:latin typeface="+mn-lt"/>
          <a:ea typeface="ＭＳ Ｐゴシック" charset="-128"/>
        </a:defRPr>
      </a:lvl3pPr>
      <a:lvl4pPr marL="1973263" indent="-269875" algn="l" rtl="0" eaLnBrk="0" fontAlgn="base" hangingPunct="0">
        <a:spcBef>
          <a:spcPct val="20000"/>
        </a:spcBef>
        <a:spcAft>
          <a:spcPct val="0"/>
        </a:spcAft>
        <a:buFont typeface="Wingdings" charset="0"/>
        <a:buChar char="Ø"/>
        <a:defRPr sz="2000">
          <a:solidFill>
            <a:srgbClr val="000099"/>
          </a:solidFill>
          <a:latin typeface="+mn-lt"/>
          <a:ea typeface="ＭＳ Ｐゴシック" charset="-128"/>
        </a:defRPr>
      </a:lvl4pPr>
      <a:lvl5pPr marL="2422525" indent="-269875" algn="l" rtl="0" eaLnBrk="0" fontAlgn="base" hangingPunct="0">
        <a:spcBef>
          <a:spcPct val="20000"/>
        </a:spcBef>
        <a:spcAft>
          <a:spcPct val="0"/>
        </a:spcAft>
        <a:buFont typeface="Wingdings" charset="0"/>
        <a:buChar char="Ø"/>
        <a:defRPr sz="2000">
          <a:solidFill>
            <a:srgbClr val="000099"/>
          </a:solidFill>
          <a:latin typeface="+mn-lt"/>
          <a:ea typeface="ＭＳ Ｐゴシック" charset="-128"/>
        </a:defRPr>
      </a:lvl5pPr>
      <a:lvl6pPr marL="2879725" indent="-269875" algn="l" rtl="0" fontAlgn="base">
        <a:spcBef>
          <a:spcPct val="20000"/>
        </a:spcBef>
        <a:spcAft>
          <a:spcPct val="0"/>
        </a:spcAft>
        <a:buFont typeface="Wingdings" pitchFamily="2" charset="2"/>
        <a:buChar char="Ø"/>
        <a:defRPr sz="2000">
          <a:solidFill>
            <a:srgbClr val="000099"/>
          </a:solidFill>
          <a:latin typeface="+mn-lt"/>
        </a:defRPr>
      </a:lvl6pPr>
      <a:lvl7pPr marL="3336925" indent="-269875" algn="l" rtl="0" fontAlgn="base">
        <a:spcBef>
          <a:spcPct val="20000"/>
        </a:spcBef>
        <a:spcAft>
          <a:spcPct val="0"/>
        </a:spcAft>
        <a:buFont typeface="Wingdings" pitchFamily="2" charset="2"/>
        <a:buChar char="Ø"/>
        <a:defRPr sz="2000">
          <a:solidFill>
            <a:srgbClr val="000099"/>
          </a:solidFill>
          <a:latin typeface="+mn-lt"/>
        </a:defRPr>
      </a:lvl7pPr>
      <a:lvl8pPr marL="3794125" indent="-269875" algn="l" rtl="0" fontAlgn="base">
        <a:spcBef>
          <a:spcPct val="20000"/>
        </a:spcBef>
        <a:spcAft>
          <a:spcPct val="0"/>
        </a:spcAft>
        <a:buFont typeface="Wingdings" pitchFamily="2" charset="2"/>
        <a:buChar char="Ø"/>
        <a:defRPr sz="2000">
          <a:solidFill>
            <a:srgbClr val="000099"/>
          </a:solidFill>
          <a:latin typeface="+mn-lt"/>
        </a:defRPr>
      </a:lvl8pPr>
      <a:lvl9pPr marL="4251325" indent="-269875" algn="l" rtl="0" fontAlgn="base">
        <a:spcBef>
          <a:spcPct val="20000"/>
        </a:spcBef>
        <a:spcAft>
          <a:spcPct val="0"/>
        </a:spcAft>
        <a:buFont typeface="Wingdings" pitchFamily="2" charset="2"/>
        <a:buChar char="Ø"/>
        <a:defRPr sz="2000">
          <a:solidFill>
            <a:srgbClr val="0000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nrich.maths.org/742"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nrich.maths.org/742"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flashlightcreative.net/swf/mindreader/" TargetMode="External"/><Relationship Id="rId4" Type="http://schemas.openxmlformats.org/officeDocument/2006/relationships/hyperlink" Target="http://nrich.maths.org/7208" TargetMode="External"/><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hyperlink" Target="http://nrich.maths.org/11244" TargetMode="External"/><Relationship Id="rId4" Type="http://schemas.openxmlformats.org/officeDocument/2006/relationships/hyperlink" Target="http://nrich.maths.org/public/mailinglist.php" TargetMode="External"/><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nrich.maths.org/secondary"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nrich.maths.org/5469" TargetMode="External"/><Relationship Id="rId4" Type="http://schemas.openxmlformats.org/officeDocument/2006/relationships/image" Target="../media/image6.png"/><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hyperlink" Target="http://nrich.maths.org/5469" TargetMode="External"/><Relationship Id="rId4" Type="http://schemas.openxmlformats.org/officeDocument/2006/relationships/image" Target="../media/image6.png"/><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nrich.maths.org/6267"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hyperlink" Target="http://nrich.maths.org/5468"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50825" y="1916832"/>
            <a:ext cx="8734425" cy="3312368"/>
          </a:xfrm>
        </p:spPr>
        <p:txBody>
          <a:bodyPr>
            <a:normAutofit/>
          </a:bodyPr>
          <a:lstStyle/>
          <a:p>
            <a:r>
              <a:rPr lang="en-US" altLang="en-US" b="0" dirty="0" smtClean="0">
                <a:solidFill>
                  <a:srgbClr val="000000"/>
                </a:solidFill>
              </a:rPr>
              <a:t>If you want to build higher,</a:t>
            </a:r>
            <a:br>
              <a:rPr lang="en-US" altLang="en-US" b="0" dirty="0" smtClean="0">
                <a:solidFill>
                  <a:srgbClr val="000000"/>
                </a:solidFill>
              </a:rPr>
            </a:br>
            <a:r>
              <a:rPr lang="en-US" altLang="en-US" b="0" dirty="0" smtClean="0">
                <a:solidFill>
                  <a:srgbClr val="000000"/>
                </a:solidFill>
              </a:rPr>
              <a:t>dig </a:t>
            </a:r>
            <a:r>
              <a:rPr lang="en-US" altLang="en-US" b="0" dirty="0" smtClean="0">
                <a:solidFill>
                  <a:srgbClr val="000000"/>
                </a:solidFill>
              </a:rPr>
              <a:t>deeper</a:t>
            </a:r>
            <a:br>
              <a:rPr lang="en-US" altLang="en-US" b="0" dirty="0" smtClean="0">
                <a:solidFill>
                  <a:srgbClr val="000000"/>
                </a:solidFill>
              </a:rPr>
            </a:br>
            <a:r>
              <a:rPr lang="en-US" altLang="en-US" dirty="0">
                <a:solidFill>
                  <a:srgbClr val="000000"/>
                </a:solidFill>
              </a:rPr>
              <a:t/>
            </a:r>
            <a:br>
              <a:rPr lang="en-US" altLang="en-US" dirty="0">
                <a:solidFill>
                  <a:srgbClr val="000000"/>
                </a:solidFill>
              </a:rPr>
            </a:br>
            <a:r>
              <a:rPr lang="en-US" altLang="en-US" sz="3600" dirty="0" smtClean="0">
                <a:solidFill>
                  <a:srgbClr val="000000"/>
                </a:solidFill>
              </a:rPr>
              <a:t>SEAMC 2016</a:t>
            </a:r>
            <a:endParaRPr lang="en-GB" altLang="en-US" sz="3600" b="0" dirty="0" smtClean="0">
              <a:solidFill>
                <a:srgbClr val="000000"/>
              </a:solidFill>
            </a:endParaRPr>
          </a:p>
        </p:txBody>
      </p:sp>
    </p:spTree>
    <p:extLst>
      <p:ext uri="{BB962C8B-B14F-4D97-AF65-F5344CB8AC3E}">
        <p14:creationId xmlns:p14="http://schemas.microsoft.com/office/powerpoint/2010/main" val="202757918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5800" y="1752600"/>
            <a:ext cx="7315200" cy="3352800"/>
          </a:xfrm>
        </p:spPr>
        <p:txBody>
          <a:bodyPr/>
          <a:lstStyle/>
          <a:p>
            <a:r>
              <a:rPr lang="en-US" altLang="en-US" sz="2400" b="0" dirty="0" smtClean="0">
                <a:solidFill>
                  <a:srgbClr val="000000"/>
                </a:solidFill>
                <a:cs typeface="Arial" pitchFamily="34" charset="0"/>
              </a:rPr>
              <a:t>The most exciting phrase to hear in science, </a:t>
            </a:r>
            <a:br>
              <a:rPr lang="en-US" altLang="en-US" sz="2400" b="0" dirty="0" smtClean="0">
                <a:solidFill>
                  <a:srgbClr val="000000"/>
                </a:solidFill>
                <a:cs typeface="Arial" pitchFamily="34" charset="0"/>
              </a:rPr>
            </a:br>
            <a:r>
              <a:rPr lang="en-US" altLang="en-US" sz="2400" b="0" dirty="0" smtClean="0">
                <a:solidFill>
                  <a:srgbClr val="000000"/>
                </a:solidFill>
                <a:cs typeface="Arial" pitchFamily="34" charset="0"/>
              </a:rPr>
              <a:t>the one that heralds new discoveries, </a:t>
            </a:r>
            <a:br>
              <a:rPr lang="en-US" altLang="en-US" sz="2400" b="0" dirty="0" smtClean="0">
                <a:solidFill>
                  <a:srgbClr val="000000"/>
                </a:solidFill>
                <a:cs typeface="Arial" pitchFamily="34" charset="0"/>
              </a:rPr>
            </a:br>
            <a:r>
              <a:rPr lang="en-US" altLang="en-US" sz="2400" b="0" dirty="0" smtClean="0">
                <a:solidFill>
                  <a:srgbClr val="000000"/>
                </a:solidFill>
                <a:cs typeface="Arial" pitchFamily="34" charset="0"/>
              </a:rPr>
              <a:t>is not Eureka!, but rather, </a:t>
            </a:r>
            <a:br>
              <a:rPr lang="en-US" altLang="en-US" sz="2400" b="0" dirty="0" smtClean="0">
                <a:solidFill>
                  <a:srgbClr val="000000"/>
                </a:solidFill>
                <a:cs typeface="Arial" pitchFamily="34" charset="0"/>
              </a:rPr>
            </a:br>
            <a:r>
              <a:rPr lang="en-US" altLang="en-US" sz="2400" b="0" dirty="0" smtClean="0">
                <a:solidFill>
                  <a:srgbClr val="000000"/>
                </a:solidFill>
                <a:cs typeface="Arial" pitchFamily="34" charset="0"/>
              </a:rPr>
              <a:t>“hmmm… that’s funny…”</a:t>
            </a:r>
            <a:br>
              <a:rPr lang="en-US" altLang="en-US" sz="2400" b="0" dirty="0" smtClean="0">
                <a:solidFill>
                  <a:srgbClr val="000000"/>
                </a:solidFill>
                <a:cs typeface="Arial" pitchFamily="34" charset="0"/>
              </a:rPr>
            </a:br>
            <a:r>
              <a:rPr lang="en-US" altLang="en-US" sz="2400" b="0" dirty="0" smtClean="0">
                <a:solidFill>
                  <a:srgbClr val="000000"/>
                </a:solidFill>
                <a:cs typeface="Arial" pitchFamily="34" charset="0"/>
              </a:rPr>
              <a:t/>
            </a:r>
            <a:br>
              <a:rPr lang="en-US" altLang="en-US" sz="2400" b="0" dirty="0" smtClean="0">
                <a:solidFill>
                  <a:srgbClr val="000000"/>
                </a:solidFill>
                <a:cs typeface="Arial" pitchFamily="34" charset="0"/>
              </a:rPr>
            </a:br>
            <a:r>
              <a:rPr lang="en-US" altLang="en-US" sz="2400" b="0" dirty="0" smtClean="0">
                <a:solidFill>
                  <a:srgbClr val="000000"/>
                </a:solidFill>
                <a:cs typeface="Arial" pitchFamily="34" charset="0"/>
              </a:rPr>
              <a:t>				Isaac Asimov</a:t>
            </a:r>
            <a:r>
              <a:rPr lang="en-US" altLang="en-US" sz="3300" b="0" dirty="0" smtClean="0">
                <a:solidFill>
                  <a:srgbClr val="000000"/>
                </a:solidFill>
                <a:cs typeface="Arial" pitchFamily="34" charset="0"/>
              </a:rPr>
              <a:t/>
            </a:r>
            <a:br>
              <a:rPr lang="en-US" altLang="en-US" sz="3300" b="0" dirty="0" smtClean="0">
                <a:solidFill>
                  <a:srgbClr val="000000"/>
                </a:solidFill>
                <a:cs typeface="Arial" pitchFamily="34" charset="0"/>
              </a:rPr>
            </a:br>
            <a:endParaRPr lang="en-US" altLang="en-US" sz="3100" dirty="0" smtClean="0">
              <a:solidFill>
                <a:srgbClr val="000000"/>
              </a:solidFill>
              <a:cs typeface="Arial" pitchFamily="34" charset="0"/>
            </a:endParaRPr>
          </a:p>
        </p:txBody>
      </p:sp>
      <p:grpSp>
        <p:nvGrpSpPr>
          <p:cNvPr id="2" name="Group 3"/>
          <p:cNvGrpSpPr>
            <a:grpSpLocks/>
          </p:cNvGrpSpPr>
          <p:nvPr/>
        </p:nvGrpSpPr>
        <p:grpSpPr bwMode="auto">
          <a:xfrm>
            <a:off x="6084168" y="2060848"/>
            <a:ext cx="1143000" cy="533400"/>
            <a:chOff x="3861" y="4504"/>
            <a:chExt cx="2160" cy="1080"/>
          </a:xfrm>
        </p:grpSpPr>
        <p:sp>
          <p:nvSpPr>
            <p:cNvPr id="63493" name="Line 4"/>
            <p:cNvSpPr>
              <a:spLocks noChangeShapeType="1"/>
            </p:cNvSpPr>
            <p:nvPr/>
          </p:nvSpPr>
          <p:spPr bwMode="auto">
            <a:xfrm>
              <a:off x="4041" y="4504"/>
              <a:ext cx="1800" cy="108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494" name="Line 5"/>
            <p:cNvSpPr>
              <a:spLocks noChangeShapeType="1"/>
            </p:cNvSpPr>
            <p:nvPr/>
          </p:nvSpPr>
          <p:spPr bwMode="auto">
            <a:xfrm flipH="1">
              <a:off x="3861" y="4504"/>
              <a:ext cx="2160" cy="108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40964" name="Text Box 6"/>
          <p:cNvSpPr txBox="1">
            <a:spLocks noChangeArrowheads="1"/>
          </p:cNvSpPr>
          <p:nvPr/>
        </p:nvSpPr>
        <p:spPr bwMode="auto">
          <a:xfrm rot="-669241">
            <a:off x="5567362" y="1362065"/>
            <a:ext cx="25066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defRPr/>
            </a:pPr>
            <a:r>
              <a:rPr lang="en-US" sz="2400" dirty="0" smtClean="0">
                <a:solidFill>
                  <a:srgbClr val="FF0514"/>
                </a:solidFill>
                <a:cs typeface="Arial" charset="0"/>
              </a:rPr>
              <a:t>mathematics</a:t>
            </a:r>
          </a:p>
        </p:txBody>
      </p:sp>
    </p:spTree>
    <p:extLst>
      <p:ext uri="{BB962C8B-B14F-4D97-AF65-F5344CB8AC3E}">
        <p14:creationId xmlns:p14="http://schemas.microsoft.com/office/powerpoint/2010/main" val="364689075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79388" y="1196975"/>
            <a:ext cx="8229600" cy="703263"/>
          </a:xfrm>
        </p:spPr>
        <p:txBody>
          <a:bodyPr>
            <a:normAutofit fontScale="90000"/>
          </a:bodyPr>
          <a:lstStyle/>
          <a:p>
            <a:r>
              <a:rPr lang="en-GB" altLang="en-US" dirty="0" smtClean="0">
                <a:solidFill>
                  <a:srgbClr val="000000"/>
                </a:solidFill>
                <a:hlinkClick r:id="rId3"/>
              </a:rPr>
              <a:t>What’s</a:t>
            </a:r>
            <a:r>
              <a:rPr lang="en-GB" altLang="ja-JP" dirty="0" smtClean="0">
                <a:solidFill>
                  <a:srgbClr val="000000"/>
                </a:solidFill>
                <a:hlinkClick r:id="rId3"/>
              </a:rPr>
              <a:t> Possible?</a:t>
            </a:r>
            <a:endParaRPr lang="en-GB" altLang="en-US" dirty="0" smtClean="0">
              <a:solidFill>
                <a:srgbClr val="000000"/>
              </a:solidFill>
            </a:endParaRPr>
          </a:p>
        </p:txBody>
      </p:sp>
      <p:sp>
        <p:nvSpPr>
          <p:cNvPr id="70659" name="Rectangle 3"/>
          <p:cNvSpPr>
            <a:spLocks noGrp="1" noChangeArrowheads="1"/>
          </p:cNvSpPr>
          <p:nvPr>
            <p:ph type="body" idx="1"/>
          </p:nvPr>
        </p:nvSpPr>
        <p:spPr>
          <a:xfrm>
            <a:off x="900113" y="3048000"/>
            <a:ext cx="7558087" cy="2757488"/>
          </a:xfrm>
        </p:spPr>
        <p:txBody>
          <a:bodyPr/>
          <a:lstStyle/>
          <a:p>
            <a:pPr marL="0" indent="0">
              <a:buFont typeface="Wingdings" pitchFamily="2" charset="2"/>
              <a:buNone/>
            </a:pPr>
            <a:r>
              <a:rPr lang="en-GB" altLang="en-US" sz="2400" dirty="0" smtClean="0">
                <a:solidFill>
                  <a:srgbClr val="000000"/>
                </a:solidFill>
              </a:rPr>
              <a:t>Give me a whole number…</a:t>
            </a:r>
          </a:p>
        </p:txBody>
      </p:sp>
    </p:spTree>
    <p:extLst>
      <p:ext uri="{BB962C8B-B14F-4D97-AF65-F5344CB8AC3E}">
        <p14:creationId xmlns:p14="http://schemas.microsoft.com/office/powerpoint/2010/main" val="18973607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79388" y="1196975"/>
            <a:ext cx="8229600" cy="703263"/>
          </a:xfrm>
        </p:spPr>
        <p:txBody>
          <a:bodyPr>
            <a:normAutofit fontScale="90000"/>
          </a:bodyPr>
          <a:lstStyle/>
          <a:p>
            <a:r>
              <a:rPr lang="en-GB" altLang="en-US" dirty="0" smtClean="0">
                <a:solidFill>
                  <a:srgbClr val="000000"/>
                </a:solidFill>
                <a:hlinkClick r:id="rId3"/>
              </a:rPr>
              <a:t>What’s</a:t>
            </a:r>
            <a:r>
              <a:rPr lang="en-GB" altLang="ja-JP" dirty="0" smtClean="0">
                <a:solidFill>
                  <a:srgbClr val="000000"/>
                </a:solidFill>
                <a:hlinkClick r:id="rId3"/>
              </a:rPr>
              <a:t> Possible?</a:t>
            </a:r>
            <a:endParaRPr lang="en-GB" altLang="en-US" dirty="0" smtClean="0">
              <a:solidFill>
                <a:srgbClr val="000000"/>
              </a:solidFill>
            </a:endParaRPr>
          </a:p>
        </p:txBody>
      </p:sp>
      <p:sp>
        <p:nvSpPr>
          <p:cNvPr id="70659" name="Rectangle 3"/>
          <p:cNvSpPr>
            <a:spLocks noGrp="1" noChangeArrowheads="1"/>
          </p:cNvSpPr>
          <p:nvPr>
            <p:ph type="body" idx="1"/>
          </p:nvPr>
        </p:nvSpPr>
        <p:spPr>
          <a:xfrm>
            <a:off x="900113" y="2362200"/>
            <a:ext cx="7558087" cy="3443288"/>
          </a:xfrm>
        </p:spPr>
        <p:txBody>
          <a:bodyPr/>
          <a:lstStyle/>
          <a:p>
            <a:pPr marL="0" indent="0">
              <a:buFont typeface="Wingdings" pitchFamily="2" charset="2"/>
              <a:buNone/>
            </a:pPr>
            <a:r>
              <a:rPr lang="en-GB" altLang="en-US" sz="2400" dirty="0" smtClean="0">
                <a:solidFill>
                  <a:srgbClr val="000000"/>
                </a:solidFill>
              </a:rPr>
              <a:t>Can you find a way to write each number from 1 to 30 as the difference of two squares?</a:t>
            </a:r>
          </a:p>
          <a:p>
            <a:pPr marL="0" indent="0">
              <a:buFont typeface="Wingdings" pitchFamily="2" charset="2"/>
              <a:buNone/>
            </a:pPr>
            <a:endParaRPr lang="en-GB" altLang="en-US" sz="2400" dirty="0" smtClean="0">
              <a:solidFill>
                <a:srgbClr val="000000"/>
              </a:solidFill>
            </a:endParaRPr>
          </a:p>
          <a:p>
            <a:pPr marL="0" indent="0">
              <a:buFont typeface="Wingdings" pitchFamily="2" charset="2"/>
              <a:buNone/>
            </a:pPr>
            <a:r>
              <a:rPr lang="en-GB" altLang="en-US" sz="2400" dirty="0" smtClean="0">
                <a:solidFill>
                  <a:srgbClr val="000000"/>
                </a:solidFill>
              </a:rPr>
              <a:t>Can you write any of them in more than one way?</a:t>
            </a:r>
          </a:p>
          <a:p>
            <a:pPr marL="0" indent="0">
              <a:buFont typeface="Wingdings" pitchFamily="2" charset="2"/>
              <a:buNone/>
            </a:pPr>
            <a:endParaRPr lang="en-GB" altLang="en-US" sz="2400" dirty="0" smtClean="0">
              <a:solidFill>
                <a:srgbClr val="000000"/>
              </a:solidFill>
            </a:endParaRPr>
          </a:p>
          <a:p>
            <a:pPr marL="0" indent="0">
              <a:buFont typeface="Wingdings" pitchFamily="2" charset="2"/>
              <a:buNone/>
            </a:pPr>
            <a:r>
              <a:rPr lang="en-GB" altLang="en-US" sz="2400" dirty="0" smtClean="0">
                <a:solidFill>
                  <a:srgbClr val="000000"/>
                </a:solidFill>
              </a:rPr>
              <a:t>If I give you a number, can you tell me all the possible ways to write it as the difference of two squares?</a:t>
            </a:r>
          </a:p>
        </p:txBody>
      </p:sp>
    </p:spTree>
    <p:extLst>
      <p:ext uri="{BB962C8B-B14F-4D97-AF65-F5344CB8AC3E}">
        <p14:creationId xmlns:p14="http://schemas.microsoft.com/office/powerpoint/2010/main" val="37944750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1331640" y="1124744"/>
            <a:ext cx="5614863" cy="792162"/>
          </a:xfrm>
        </p:spPr>
        <p:txBody>
          <a:bodyPr/>
          <a:lstStyle/>
          <a:p>
            <a:r>
              <a:rPr lang="en-GB" dirty="0">
                <a:latin typeface="Arial" charset="0"/>
                <a:ea typeface="ＭＳ Ｐゴシック" charset="0"/>
                <a:cs typeface="ＭＳ Ｐゴシック" charset="0"/>
                <a:hlinkClick r:id="rId3"/>
              </a:rPr>
              <a:t>Mind Reader?</a:t>
            </a:r>
            <a:endParaRPr lang="en-GB" sz="3600" dirty="0">
              <a:latin typeface="Arial" charset="0"/>
              <a:ea typeface="ＭＳ Ｐゴシック" charset="0"/>
              <a:cs typeface="ＭＳ Ｐゴシック" charset="0"/>
            </a:endParaRPr>
          </a:p>
        </p:txBody>
      </p:sp>
      <p:sp>
        <p:nvSpPr>
          <p:cNvPr id="25603" name="TextBox 2"/>
          <p:cNvSpPr txBox="1">
            <a:spLocks noChangeArrowheads="1"/>
          </p:cNvSpPr>
          <p:nvPr/>
        </p:nvSpPr>
        <p:spPr bwMode="auto">
          <a:xfrm>
            <a:off x="827584" y="2420888"/>
            <a:ext cx="7993063"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eaLnBrk="1" hangingPunct="1"/>
            <a:r>
              <a:rPr lang="en-US" u="none" dirty="0">
                <a:solidFill>
                  <a:schemeClr val="tx1">
                    <a:lumMod val="95000"/>
                    <a:lumOff val="5000"/>
                  </a:schemeClr>
                </a:solidFill>
              </a:rPr>
              <a:t>Choose any two digit number, add together both digits and then subtract the total from your original number</a:t>
            </a:r>
            <a:r>
              <a:rPr lang="en-US" u="none" dirty="0" smtClean="0">
                <a:solidFill>
                  <a:schemeClr val="tx1">
                    <a:lumMod val="95000"/>
                    <a:lumOff val="5000"/>
                  </a:schemeClr>
                </a:solidFill>
              </a:rPr>
              <a:t>…</a:t>
            </a:r>
          </a:p>
          <a:p>
            <a:pPr eaLnBrk="1" hangingPunct="1"/>
            <a:endParaRPr lang="en-US" u="none" dirty="0">
              <a:solidFill>
                <a:schemeClr val="tx1">
                  <a:lumMod val="95000"/>
                  <a:lumOff val="5000"/>
                </a:schemeClr>
              </a:solidFill>
            </a:endParaRPr>
          </a:p>
          <a:p>
            <a:pPr eaLnBrk="1" hangingPunct="1"/>
            <a:endParaRPr lang="en-US" dirty="0" smtClean="0">
              <a:solidFill>
                <a:srgbClr val="000090"/>
              </a:solidFill>
            </a:endParaRPr>
          </a:p>
          <a:p>
            <a:pPr eaLnBrk="1" hangingPunct="1"/>
            <a:r>
              <a:rPr lang="en-US" i="1" u="none" dirty="0" smtClean="0">
                <a:solidFill>
                  <a:schemeClr val="tx1">
                    <a:lumMod val="95000"/>
                    <a:lumOff val="5000"/>
                  </a:schemeClr>
                </a:solidFill>
              </a:rPr>
              <a:t>As an introduction to</a:t>
            </a:r>
            <a:endParaRPr lang="en-US" i="1" u="none" dirty="0">
              <a:solidFill>
                <a:schemeClr val="tx1">
                  <a:lumMod val="95000"/>
                  <a:lumOff val="5000"/>
                </a:schemeClr>
              </a:solidFill>
            </a:endParaRPr>
          </a:p>
          <a:p>
            <a:pPr eaLnBrk="1" hangingPunct="1"/>
            <a:endParaRPr lang="en-US" dirty="0">
              <a:solidFill>
                <a:srgbClr val="000090"/>
              </a:solidFill>
            </a:endParaRPr>
          </a:p>
          <a:p>
            <a:pPr algn="ctr" eaLnBrk="1" hangingPunct="1"/>
            <a:r>
              <a:rPr lang="en-US" sz="3200" u="none" dirty="0">
                <a:solidFill>
                  <a:schemeClr val="tx1">
                    <a:lumMod val="95000"/>
                    <a:lumOff val="5000"/>
                  </a:schemeClr>
                </a:solidFill>
                <a:hlinkClick r:id="rId4"/>
              </a:rPr>
              <a:t>Always a Multiple</a:t>
            </a:r>
            <a:r>
              <a:rPr lang="en-US" sz="3200" u="none" dirty="0" smtClean="0">
                <a:solidFill>
                  <a:schemeClr val="tx1">
                    <a:lumMod val="95000"/>
                    <a:lumOff val="5000"/>
                  </a:schemeClr>
                </a:solidFill>
                <a:hlinkClick r:id="rId4"/>
              </a:rPr>
              <a:t>?</a:t>
            </a:r>
            <a:endParaRPr lang="en-US" sz="3200" u="none" dirty="0" smtClean="0">
              <a:solidFill>
                <a:schemeClr val="tx1">
                  <a:lumMod val="95000"/>
                  <a:lumOff val="5000"/>
                </a:schemeClr>
              </a:solidFill>
            </a:endParaRPr>
          </a:p>
          <a:p>
            <a:pPr eaLnBrk="1" hangingPunct="1"/>
            <a:endParaRPr lang="en-US" dirty="0" smtClean="0"/>
          </a:p>
        </p:txBody>
      </p:sp>
    </p:spTree>
    <p:extLst>
      <p:ext uri="{BB962C8B-B14F-4D97-AF65-F5344CB8AC3E}">
        <p14:creationId xmlns:p14="http://schemas.microsoft.com/office/powerpoint/2010/main" val="104088986"/>
      </p:ext>
    </p:extLst>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1042988" y="2008728"/>
            <a:ext cx="6705600" cy="2362200"/>
          </a:xfrm>
        </p:spPr>
        <p:txBody>
          <a:bodyPr>
            <a:noAutofit/>
          </a:bodyPr>
          <a:lstStyle/>
          <a:p>
            <a:pPr marL="0" indent="0">
              <a:lnSpc>
                <a:spcPct val="90000"/>
              </a:lnSpc>
              <a:buFont typeface="Wingdings" pitchFamily="2" charset="2"/>
              <a:buNone/>
            </a:pPr>
            <a:r>
              <a:rPr lang="en-GB" altLang="en-US" sz="2800" dirty="0" smtClean="0">
                <a:solidFill>
                  <a:srgbClr val="000000"/>
                </a:solidFill>
              </a:rPr>
              <a:t>Consolidation tasks should address both content and process skills.</a:t>
            </a:r>
          </a:p>
          <a:p>
            <a:pPr marL="0" indent="0">
              <a:lnSpc>
                <a:spcPct val="90000"/>
              </a:lnSpc>
              <a:buFont typeface="Wingdings" pitchFamily="2" charset="2"/>
              <a:buNone/>
            </a:pPr>
            <a:endParaRPr lang="en-GB" altLang="en-US" sz="2800" dirty="0" smtClean="0">
              <a:solidFill>
                <a:srgbClr val="000000"/>
              </a:solidFill>
            </a:endParaRPr>
          </a:p>
          <a:p>
            <a:pPr marL="0" indent="0">
              <a:lnSpc>
                <a:spcPct val="90000"/>
              </a:lnSpc>
              <a:buFont typeface="Wingdings" pitchFamily="2" charset="2"/>
              <a:buNone/>
            </a:pPr>
            <a:r>
              <a:rPr lang="en-GB" altLang="en-US" sz="2800" dirty="0" smtClean="0">
                <a:solidFill>
                  <a:srgbClr val="000000"/>
                </a:solidFill>
              </a:rPr>
              <a:t>Rich tasks can replace routine textbook tasks, they are not just an add-on for students who finish first.</a:t>
            </a:r>
          </a:p>
        </p:txBody>
      </p:sp>
    </p:spTree>
    <p:extLst>
      <p:ext uri="{BB962C8B-B14F-4D97-AF65-F5344CB8AC3E}">
        <p14:creationId xmlns:p14="http://schemas.microsoft.com/office/powerpoint/2010/main" val="3990240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55650" y="800733"/>
            <a:ext cx="3894346" cy="5055555"/>
          </a:xfrm>
        </p:spPr>
      </p:pic>
      <p:sp>
        <p:nvSpPr>
          <p:cNvPr id="17411" name="Rectangle 2"/>
          <p:cNvSpPr txBox="1">
            <a:spLocks noChangeArrowheads="1"/>
          </p:cNvSpPr>
          <p:nvPr/>
        </p:nvSpPr>
        <p:spPr bwMode="auto">
          <a:xfrm>
            <a:off x="5715000" y="1676400"/>
            <a:ext cx="28194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a:spcBef>
                <a:spcPct val="0"/>
              </a:spcBef>
              <a:buClrTx/>
              <a:buFontTx/>
              <a:buNone/>
            </a:pPr>
            <a:r>
              <a:rPr lang="en-US" altLang="en-US" u="none" dirty="0">
                <a:solidFill>
                  <a:srgbClr val="000000"/>
                </a:solidFill>
              </a:rPr>
              <a:t>Five strands of mathematical proficiency</a:t>
            </a:r>
          </a:p>
        </p:txBody>
      </p:sp>
      <p:sp>
        <p:nvSpPr>
          <p:cNvPr id="18437" name="Rectangle 3"/>
          <p:cNvSpPr>
            <a:spLocks noChangeArrowheads="1"/>
          </p:cNvSpPr>
          <p:nvPr/>
        </p:nvSpPr>
        <p:spPr bwMode="auto">
          <a:xfrm>
            <a:off x="5148263" y="4591050"/>
            <a:ext cx="3200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800" u="none" dirty="0">
                <a:solidFill>
                  <a:srgbClr val="000000"/>
                </a:solidFill>
                <a:latin typeface="Tahoma" charset="0"/>
                <a:ea typeface="ＭＳ Ｐゴシック" charset="0"/>
                <a:cs typeface="ＭＳ Ｐゴシック" charset="0"/>
              </a:rPr>
              <a:t>NRC (2001) </a:t>
            </a:r>
            <a:br>
              <a:rPr lang="en-US" sz="1800" u="none" dirty="0">
                <a:solidFill>
                  <a:srgbClr val="000000"/>
                </a:solidFill>
                <a:latin typeface="Tahoma" charset="0"/>
                <a:ea typeface="ＭＳ Ｐゴシック" charset="0"/>
                <a:cs typeface="ＭＳ Ｐゴシック" charset="0"/>
              </a:rPr>
            </a:br>
            <a:r>
              <a:rPr lang="en-US" sz="1800" i="1" u="none" dirty="0">
                <a:solidFill>
                  <a:srgbClr val="000000"/>
                </a:solidFill>
                <a:ea typeface="ＭＳ Ｐゴシック" charset="0"/>
                <a:cs typeface="ＭＳ Ｐゴシック" charset="0"/>
              </a:rPr>
              <a:t>Adding it up: Helping children learn mathematics</a:t>
            </a:r>
          </a:p>
        </p:txBody>
      </p:sp>
    </p:spTree>
    <p:extLst>
      <p:ext uri="{BB962C8B-B14F-4D97-AF65-F5344CB8AC3E}">
        <p14:creationId xmlns:p14="http://schemas.microsoft.com/office/powerpoint/2010/main" val="2357520716"/>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79388" y="1196975"/>
            <a:ext cx="8710612" cy="595313"/>
          </a:xfrm>
        </p:spPr>
        <p:txBody>
          <a:bodyPr>
            <a:normAutofit fontScale="90000"/>
          </a:bodyPr>
          <a:lstStyle/>
          <a:p>
            <a:r>
              <a:rPr lang="en-GB" altLang="en-US" smtClean="0">
                <a:solidFill>
                  <a:srgbClr val="000000"/>
                </a:solidFill>
              </a:rPr>
              <a:t>What next?</a:t>
            </a:r>
            <a:endParaRPr lang="en-GB" altLang="en-US" sz="2400" smtClean="0">
              <a:solidFill>
                <a:srgbClr val="000000"/>
              </a:solidFill>
            </a:endParaRPr>
          </a:p>
        </p:txBody>
      </p:sp>
      <p:sp>
        <p:nvSpPr>
          <p:cNvPr id="83971" name="Rectangle 3"/>
          <p:cNvSpPr>
            <a:spLocks noGrp="1" noChangeArrowheads="1"/>
          </p:cNvSpPr>
          <p:nvPr>
            <p:ph type="body" idx="1"/>
          </p:nvPr>
        </p:nvSpPr>
        <p:spPr>
          <a:xfrm>
            <a:off x="250825" y="2199893"/>
            <a:ext cx="8605838" cy="3002492"/>
          </a:xfrm>
        </p:spPr>
        <p:txBody>
          <a:bodyPr>
            <a:normAutofit/>
          </a:bodyPr>
          <a:lstStyle/>
          <a:p>
            <a:pPr algn="ctr">
              <a:buFont typeface="Wingdings" pitchFamily="2" charset="2"/>
              <a:buNone/>
            </a:pPr>
            <a:endParaRPr lang="en-GB" altLang="en-US" dirty="0" smtClean="0"/>
          </a:p>
          <a:p>
            <a:pPr algn="ctr">
              <a:buFont typeface="Wingdings" pitchFamily="2" charset="2"/>
              <a:buNone/>
            </a:pPr>
            <a:r>
              <a:rPr lang="en-GB" altLang="en-US" dirty="0" smtClean="0">
                <a:solidFill>
                  <a:srgbClr val="000000"/>
                </a:solidFill>
              </a:rPr>
              <a:t>Enriching the secondary curriculum: </a:t>
            </a:r>
            <a:br>
              <a:rPr lang="en-GB" altLang="en-US" dirty="0" smtClean="0">
                <a:solidFill>
                  <a:srgbClr val="000000"/>
                </a:solidFill>
              </a:rPr>
            </a:br>
            <a:r>
              <a:rPr lang="en-GB" altLang="en-US" dirty="0" smtClean="0">
                <a:solidFill>
                  <a:srgbClr val="000000"/>
                </a:solidFill>
                <a:hlinkClick r:id="rId3"/>
              </a:rPr>
              <a:t>http://nrich.maths.org/enriching</a:t>
            </a: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p:txBody>
      </p:sp>
      <p:sp>
        <p:nvSpPr>
          <p:cNvPr id="2" name="TextBox 1"/>
          <p:cNvSpPr txBox="1"/>
          <p:nvPr/>
        </p:nvSpPr>
        <p:spPr>
          <a:xfrm>
            <a:off x="1187625" y="4901985"/>
            <a:ext cx="7344816" cy="461665"/>
          </a:xfrm>
          <a:prstGeom prst="rect">
            <a:avLst/>
          </a:prstGeom>
          <a:noFill/>
        </p:spPr>
        <p:txBody>
          <a:bodyPr wrap="square" rtlCol="0">
            <a:spAutoFit/>
          </a:bodyPr>
          <a:lstStyle/>
          <a:p>
            <a:r>
              <a:rPr lang="en-US" sz="2400" u="none" dirty="0">
                <a:solidFill>
                  <a:srgbClr val="000000"/>
                </a:solidFill>
              </a:rPr>
              <a:t>Teachers can </a:t>
            </a:r>
            <a:r>
              <a:rPr lang="en-US" sz="2400" u="none" dirty="0" smtClean="0">
                <a:solidFill>
                  <a:srgbClr val="000000"/>
                </a:solidFill>
                <a:hlinkClick r:id="rId4"/>
              </a:rPr>
              <a:t>Register</a:t>
            </a:r>
            <a:r>
              <a:rPr lang="en-US" sz="2400" u="none" dirty="0" smtClean="0">
                <a:solidFill>
                  <a:srgbClr val="000000"/>
                </a:solidFill>
              </a:rPr>
              <a:t> for </a:t>
            </a:r>
            <a:r>
              <a:rPr lang="en-US" sz="2400" u="none" dirty="0">
                <a:solidFill>
                  <a:srgbClr val="000000"/>
                </a:solidFill>
              </a:rPr>
              <a:t>our half-termly newsletter </a:t>
            </a:r>
          </a:p>
        </p:txBody>
      </p:sp>
    </p:spTree>
    <p:extLst>
      <p:ext uri="{BB962C8B-B14F-4D97-AF65-F5344CB8AC3E}">
        <p14:creationId xmlns:p14="http://schemas.microsoft.com/office/powerpoint/2010/main" val="33552785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body" idx="1"/>
          </p:nvPr>
        </p:nvSpPr>
        <p:spPr>
          <a:xfrm>
            <a:off x="250825" y="1916113"/>
            <a:ext cx="8497888" cy="3810000"/>
          </a:xfrm>
          <a:noFill/>
        </p:spPr>
        <p:txBody>
          <a:bodyPr/>
          <a:lstStyle/>
          <a:p>
            <a:pPr marL="0" indent="0">
              <a:lnSpc>
                <a:spcPct val="90000"/>
              </a:lnSpc>
              <a:buFont typeface="Wingdings" pitchFamily="2" charset="2"/>
              <a:buNone/>
            </a:pPr>
            <a:r>
              <a:rPr lang="en-GB" altLang="en-US" sz="2400" dirty="0" smtClean="0">
                <a:solidFill>
                  <a:srgbClr val="000000"/>
                </a:solidFill>
              </a:rPr>
              <a:t>I don't expect, and I don't want, all children to find mathematics an engrossing study, or one that they want to devote themselves to either in school or in their lives. Only a few will find mathematics seductive enough to sustain a long term engagement. But I would hope that all children could experience at a few moments in their careers ... the power and excitement of mathematics ... so that at the end of their formal education they at least know what it is like and whether it is an activity that has a place in their future.</a:t>
            </a:r>
          </a:p>
          <a:p>
            <a:pPr marL="0" indent="0" algn="r">
              <a:lnSpc>
                <a:spcPct val="90000"/>
              </a:lnSpc>
              <a:buFont typeface="Wingdings" pitchFamily="2" charset="2"/>
              <a:buNone/>
            </a:pPr>
            <a:r>
              <a:rPr lang="en-GB" altLang="en-US" sz="2400" dirty="0" smtClean="0">
                <a:solidFill>
                  <a:srgbClr val="000000"/>
                </a:solidFill>
              </a:rPr>
              <a:t>David Wheeler</a:t>
            </a:r>
          </a:p>
        </p:txBody>
      </p:sp>
    </p:spTree>
    <p:extLst>
      <p:ext uri="{BB962C8B-B14F-4D97-AF65-F5344CB8AC3E}">
        <p14:creationId xmlns:p14="http://schemas.microsoft.com/office/powerpoint/2010/main" val="34607728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55650" y="800733"/>
            <a:ext cx="3894346" cy="5055555"/>
          </a:xfrm>
        </p:spPr>
      </p:pic>
      <p:sp>
        <p:nvSpPr>
          <p:cNvPr id="17411" name="Rectangle 2"/>
          <p:cNvSpPr txBox="1">
            <a:spLocks noChangeArrowheads="1"/>
          </p:cNvSpPr>
          <p:nvPr/>
        </p:nvSpPr>
        <p:spPr bwMode="auto">
          <a:xfrm>
            <a:off x="5715000" y="1676400"/>
            <a:ext cx="28194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a:spcBef>
                <a:spcPct val="0"/>
              </a:spcBef>
              <a:buClrTx/>
              <a:buFontTx/>
              <a:buNone/>
            </a:pPr>
            <a:r>
              <a:rPr lang="en-US" altLang="en-US" u="none" dirty="0">
                <a:solidFill>
                  <a:srgbClr val="000000"/>
                </a:solidFill>
              </a:rPr>
              <a:t>Five strands of mathematical proficiency</a:t>
            </a:r>
          </a:p>
        </p:txBody>
      </p:sp>
      <p:sp>
        <p:nvSpPr>
          <p:cNvPr id="18437" name="Rectangle 3"/>
          <p:cNvSpPr>
            <a:spLocks noChangeArrowheads="1"/>
          </p:cNvSpPr>
          <p:nvPr/>
        </p:nvSpPr>
        <p:spPr bwMode="auto">
          <a:xfrm>
            <a:off x="5148263" y="4591050"/>
            <a:ext cx="3200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800" u="none" dirty="0">
                <a:solidFill>
                  <a:srgbClr val="000000"/>
                </a:solidFill>
                <a:latin typeface="Tahoma" charset="0"/>
                <a:ea typeface="ＭＳ Ｐゴシック" charset="0"/>
                <a:cs typeface="ＭＳ Ｐゴシック" charset="0"/>
              </a:rPr>
              <a:t>NRC (2001) </a:t>
            </a:r>
            <a:br>
              <a:rPr lang="en-US" sz="1800" u="none" dirty="0">
                <a:solidFill>
                  <a:srgbClr val="000000"/>
                </a:solidFill>
                <a:latin typeface="Tahoma" charset="0"/>
                <a:ea typeface="ＭＳ Ｐゴシック" charset="0"/>
                <a:cs typeface="ＭＳ Ｐゴシック" charset="0"/>
              </a:rPr>
            </a:br>
            <a:r>
              <a:rPr lang="en-US" sz="1800" i="1" u="none" dirty="0">
                <a:solidFill>
                  <a:srgbClr val="000000"/>
                </a:solidFill>
                <a:ea typeface="ＭＳ Ｐゴシック" charset="0"/>
                <a:cs typeface="ＭＳ Ｐゴシック" charset="0"/>
              </a:rPr>
              <a:t>Adding it up: Helping children learn mathematics</a:t>
            </a:r>
          </a:p>
        </p:txBody>
      </p:sp>
    </p:spTree>
    <p:extLst>
      <p:ext uri="{BB962C8B-B14F-4D97-AF65-F5344CB8AC3E}">
        <p14:creationId xmlns:p14="http://schemas.microsoft.com/office/powerpoint/2010/main" val="1903349530"/>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1"/>
          </p:nvPr>
        </p:nvSpPr>
        <p:spPr>
          <a:xfrm>
            <a:off x="1043608" y="1124744"/>
            <a:ext cx="7632848" cy="4320480"/>
          </a:xfrm>
        </p:spPr>
        <p:txBody>
          <a:bodyPr>
            <a:normAutofit fontScale="92500" lnSpcReduction="20000"/>
          </a:bodyPr>
          <a:lstStyle/>
          <a:p>
            <a:pPr>
              <a:lnSpc>
                <a:spcPct val="90000"/>
              </a:lnSpc>
              <a:buFontTx/>
              <a:buNone/>
            </a:pPr>
            <a:endParaRPr lang="en-US" altLang="en-US" sz="1000" dirty="0" smtClean="0">
              <a:solidFill>
                <a:schemeClr val="accent2"/>
              </a:solidFill>
            </a:endParaRPr>
          </a:p>
          <a:p>
            <a:pPr>
              <a:lnSpc>
                <a:spcPct val="90000"/>
              </a:lnSpc>
              <a:buFontTx/>
              <a:buNone/>
            </a:pPr>
            <a:r>
              <a:rPr lang="en-US" altLang="en-US" dirty="0" smtClean="0">
                <a:solidFill>
                  <a:schemeClr val="tx2"/>
                </a:solidFill>
              </a:rPr>
              <a:t>Conceptual understanding</a:t>
            </a:r>
            <a:r>
              <a:rPr lang="en-US" altLang="en-US" sz="1800" dirty="0" smtClean="0">
                <a:solidFill>
                  <a:schemeClr val="tx2"/>
                </a:solidFill>
              </a:rPr>
              <a:t> - </a:t>
            </a:r>
            <a:br>
              <a:rPr lang="en-US" altLang="en-US" sz="1800" dirty="0" smtClean="0">
                <a:solidFill>
                  <a:schemeClr val="tx2"/>
                </a:solidFill>
              </a:rPr>
            </a:br>
            <a:r>
              <a:rPr lang="en-US" altLang="en-US" sz="1800" dirty="0" smtClean="0">
                <a:solidFill>
                  <a:schemeClr val="tx2"/>
                </a:solidFill>
              </a:rPr>
              <a:t>comprehension of mathematical concepts, operations, and relations</a:t>
            </a:r>
            <a:br>
              <a:rPr lang="en-US" altLang="en-US" sz="1800" dirty="0" smtClean="0">
                <a:solidFill>
                  <a:schemeClr val="tx2"/>
                </a:solidFill>
              </a:rPr>
            </a:br>
            <a:endParaRPr lang="en-US" altLang="en-US" sz="1800" dirty="0" smtClean="0">
              <a:solidFill>
                <a:schemeClr val="tx2"/>
              </a:solidFill>
            </a:endParaRPr>
          </a:p>
          <a:p>
            <a:pPr>
              <a:lnSpc>
                <a:spcPct val="90000"/>
              </a:lnSpc>
              <a:buFontTx/>
              <a:buNone/>
            </a:pPr>
            <a:r>
              <a:rPr lang="en-US" altLang="en-US" dirty="0" smtClean="0">
                <a:solidFill>
                  <a:schemeClr val="tx2"/>
                </a:solidFill>
              </a:rPr>
              <a:t>Procedural fluency</a:t>
            </a:r>
            <a:r>
              <a:rPr lang="en-US" altLang="en-US" sz="1800" dirty="0" smtClean="0">
                <a:solidFill>
                  <a:schemeClr val="tx2"/>
                </a:solidFill>
              </a:rPr>
              <a:t> - </a:t>
            </a:r>
            <a:br>
              <a:rPr lang="en-US" altLang="en-US" sz="1800" dirty="0" smtClean="0">
                <a:solidFill>
                  <a:schemeClr val="tx2"/>
                </a:solidFill>
              </a:rPr>
            </a:br>
            <a:r>
              <a:rPr lang="en-US" altLang="en-US" sz="1800" dirty="0" smtClean="0">
                <a:solidFill>
                  <a:schemeClr val="tx2"/>
                </a:solidFill>
              </a:rPr>
              <a:t>skill in carrying out procedures flexibly, accurately, efficiently, and appropriately</a:t>
            </a:r>
            <a:br>
              <a:rPr lang="en-US" altLang="en-US" sz="1800" dirty="0" smtClean="0">
                <a:solidFill>
                  <a:schemeClr val="tx2"/>
                </a:solidFill>
              </a:rPr>
            </a:br>
            <a:endParaRPr lang="en-US" altLang="en-US" sz="1800" dirty="0" smtClean="0">
              <a:solidFill>
                <a:schemeClr val="tx2"/>
              </a:solidFill>
            </a:endParaRPr>
          </a:p>
          <a:p>
            <a:pPr>
              <a:lnSpc>
                <a:spcPct val="90000"/>
              </a:lnSpc>
              <a:buFontTx/>
              <a:buNone/>
            </a:pPr>
            <a:r>
              <a:rPr lang="en-US" altLang="en-US" dirty="0" smtClean="0">
                <a:solidFill>
                  <a:schemeClr val="tx2"/>
                </a:solidFill>
              </a:rPr>
              <a:t>Strategic competence</a:t>
            </a:r>
            <a:r>
              <a:rPr lang="en-US" altLang="en-US" sz="1800" dirty="0" smtClean="0">
                <a:solidFill>
                  <a:schemeClr val="tx2"/>
                </a:solidFill>
              </a:rPr>
              <a:t> - </a:t>
            </a:r>
            <a:br>
              <a:rPr lang="en-US" altLang="en-US" sz="1800" dirty="0" smtClean="0">
                <a:solidFill>
                  <a:schemeClr val="tx2"/>
                </a:solidFill>
              </a:rPr>
            </a:br>
            <a:r>
              <a:rPr lang="en-US" altLang="en-US" sz="1800" dirty="0" smtClean="0">
                <a:solidFill>
                  <a:schemeClr val="tx2"/>
                </a:solidFill>
              </a:rPr>
              <a:t>ability to formulate, represent, and solve mathematical problems</a:t>
            </a:r>
            <a:br>
              <a:rPr lang="en-US" altLang="en-US" sz="1800" dirty="0" smtClean="0">
                <a:solidFill>
                  <a:schemeClr val="tx2"/>
                </a:solidFill>
              </a:rPr>
            </a:br>
            <a:endParaRPr lang="en-US" altLang="en-US" sz="1800" dirty="0" smtClean="0">
              <a:solidFill>
                <a:schemeClr val="tx2"/>
              </a:solidFill>
            </a:endParaRPr>
          </a:p>
          <a:p>
            <a:pPr>
              <a:lnSpc>
                <a:spcPct val="90000"/>
              </a:lnSpc>
              <a:buFontTx/>
              <a:buNone/>
            </a:pPr>
            <a:r>
              <a:rPr lang="en-US" altLang="en-US" dirty="0" smtClean="0">
                <a:solidFill>
                  <a:schemeClr val="tx2"/>
                </a:solidFill>
              </a:rPr>
              <a:t>Adaptive reasoning</a:t>
            </a:r>
            <a:r>
              <a:rPr lang="en-US" altLang="en-US" sz="1800" dirty="0" smtClean="0">
                <a:solidFill>
                  <a:schemeClr val="tx2"/>
                </a:solidFill>
              </a:rPr>
              <a:t> - </a:t>
            </a:r>
            <a:br>
              <a:rPr lang="en-US" altLang="en-US" sz="1800" dirty="0" smtClean="0">
                <a:solidFill>
                  <a:schemeClr val="tx2"/>
                </a:solidFill>
              </a:rPr>
            </a:br>
            <a:r>
              <a:rPr lang="en-US" altLang="en-US" sz="1800" dirty="0" smtClean="0">
                <a:solidFill>
                  <a:schemeClr val="tx2"/>
                </a:solidFill>
              </a:rPr>
              <a:t>capacity for logical thought, reflection, explanation, and justification</a:t>
            </a:r>
            <a:br>
              <a:rPr lang="en-US" altLang="en-US" sz="1800" dirty="0" smtClean="0">
                <a:solidFill>
                  <a:schemeClr val="tx2"/>
                </a:solidFill>
              </a:rPr>
            </a:br>
            <a:endParaRPr lang="en-US" altLang="en-US" sz="1800" dirty="0" smtClean="0">
              <a:solidFill>
                <a:schemeClr val="tx2"/>
              </a:solidFill>
            </a:endParaRPr>
          </a:p>
          <a:p>
            <a:pPr>
              <a:lnSpc>
                <a:spcPct val="90000"/>
              </a:lnSpc>
              <a:buFontTx/>
              <a:buNone/>
            </a:pPr>
            <a:r>
              <a:rPr lang="en-US" altLang="en-US" dirty="0" smtClean="0">
                <a:solidFill>
                  <a:schemeClr val="tx2"/>
                </a:solidFill>
              </a:rPr>
              <a:t>Productive disposition</a:t>
            </a:r>
            <a:r>
              <a:rPr lang="en-US" altLang="en-US" sz="1800" dirty="0" smtClean="0">
                <a:solidFill>
                  <a:schemeClr val="tx2"/>
                </a:solidFill>
              </a:rPr>
              <a:t> - </a:t>
            </a:r>
            <a:br>
              <a:rPr lang="en-US" altLang="en-US" sz="1800" dirty="0" smtClean="0">
                <a:solidFill>
                  <a:schemeClr val="tx2"/>
                </a:solidFill>
              </a:rPr>
            </a:br>
            <a:r>
              <a:rPr lang="en-US" altLang="en-US" sz="1800" dirty="0" smtClean="0">
                <a:solidFill>
                  <a:schemeClr val="tx2"/>
                </a:solidFill>
              </a:rPr>
              <a:t>habitual inclination to see mathematics as sensible, useful, and worthwhile, coupled with a belief in diligence and one’s own efficacy.</a:t>
            </a:r>
            <a:endParaRPr lang="en-US" altLang="en-US" sz="1000" dirty="0" smtClean="0">
              <a:solidFill>
                <a:schemeClr val="tx2"/>
              </a:solidFill>
            </a:endParaRPr>
          </a:p>
        </p:txBody>
      </p:sp>
    </p:spTree>
    <p:extLst>
      <p:ext uri="{BB962C8B-B14F-4D97-AF65-F5344CB8AC3E}">
        <p14:creationId xmlns:p14="http://schemas.microsoft.com/office/powerpoint/2010/main" val="344711730"/>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1052736"/>
            <a:ext cx="7355160" cy="928018"/>
          </a:xfrm>
        </p:spPr>
        <p:txBody>
          <a:bodyPr/>
          <a:lstStyle/>
          <a:p>
            <a:r>
              <a:rPr lang="en-US" sz="3600" u="sng" dirty="0" smtClean="0">
                <a:hlinkClick r:id="rId2"/>
              </a:rPr>
              <a:t>NRICH Secondary Curriculum</a:t>
            </a:r>
            <a:endParaRPr lang="en-US" sz="3600" u="sng" dirty="0"/>
          </a:p>
        </p:txBody>
      </p:sp>
      <p:sp>
        <p:nvSpPr>
          <p:cNvPr id="4" name="Rectangle 3"/>
          <p:cNvSpPr/>
          <p:nvPr/>
        </p:nvSpPr>
        <p:spPr>
          <a:xfrm>
            <a:off x="914400" y="2553376"/>
            <a:ext cx="7416800" cy="2308324"/>
          </a:xfrm>
          <a:prstGeom prst="rect">
            <a:avLst/>
          </a:prstGeom>
        </p:spPr>
        <p:txBody>
          <a:bodyPr wrap="square">
            <a:spAutoFit/>
          </a:bodyPr>
          <a:lstStyle/>
          <a:p>
            <a:r>
              <a:rPr lang="en-US" u="none" dirty="0">
                <a:solidFill>
                  <a:srgbClr val="000000"/>
                </a:solidFill>
                <a:latin typeface="+mn-lt"/>
                <a:ea typeface="ＭＳ Ｐゴシック" charset="-128"/>
                <a:cs typeface="ＭＳ Ｐゴシック" charset="-128"/>
              </a:rPr>
              <a:t>The links </a:t>
            </a:r>
            <a:r>
              <a:rPr lang="en-US" u="none" dirty="0">
                <a:solidFill>
                  <a:srgbClr val="000000"/>
                </a:solidFill>
                <a:latin typeface="+mn-lt"/>
                <a:ea typeface="ＭＳ Ｐゴシック" charset="-128"/>
                <a:cs typeface="ＭＳ Ｐゴシック" charset="-128"/>
              </a:rPr>
              <a:t>take </a:t>
            </a:r>
            <a:r>
              <a:rPr lang="en-US" u="none" dirty="0">
                <a:solidFill>
                  <a:srgbClr val="000000"/>
                </a:solidFill>
                <a:latin typeface="+mn-lt"/>
                <a:ea typeface="ＭＳ Ｐゴシック" charset="-128"/>
                <a:cs typeface="ＭＳ Ｐゴシック" charset="-128"/>
              </a:rPr>
              <a:t>you to a selection of our </a:t>
            </a:r>
            <a:r>
              <a:rPr lang="en-US" u="none" dirty="0" err="1">
                <a:solidFill>
                  <a:srgbClr val="000000"/>
                </a:solidFill>
                <a:latin typeface="+mn-lt"/>
                <a:ea typeface="ＭＳ Ｐゴシック" charset="-128"/>
                <a:cs typeface="ＭＳ Ｐゴシック" charset="-128"/>
              </a:rPr>
              <a:t>favourite</a:t>
            </a:r>
            <a:r>
              <a:rPr lang="en-US" u="none" dirty="0">
                <a:solidFill>
                  <a:srgbClr val="000000"/>
                </a:solidFill>
                <a:latin typeface="+mn-lt"/>
                <a:ea typeface="ＭＳ Ｐゴシック" charset="-128"/>
                <a:cs typeface="ＭＳ Ｐゴシック" charset="-128"/>
              </a:rPr>
              <a:t> Secondary </a:t>
            </a:r>
            <a:r>
              <a:rPr lang="en-US" u="none" dirty="0">
                <a:solidFill>
                  <a:srgbClr val="000000"/>
                </a:solidFill>
                <a:latin typeface="+mn-lt"/>
                <a:ea typeface="ＭＳ Ｐゴシック" charset="-128"/>
                <a:cs typeface="ＭＳ Ｐゴシック" charset="-128"/>
              </a:rPr>
              <a:t>NRICH tasks, including our Curriculum mapping document, chosen </a:t>
            </a:r>
            <a:r>
              <a:rPr lang="en-US" u="none" dirty="0">
                <a:solidFill>
                  <a:srgbClr val="000000"/>
                </a:solidFill>
                <a:latin typeface="+mn-lt"/>
                <a:ea typeface="ＭＳ Ｐゴシック" charset="-128"/>
                <a:cs typeface="ＭＳ Ｐゴシック" charset="-128"/>
              </a:rPr>
              <a:t>because they are ideal for developing subject knowledge, mathematical thinking, problem-solving skills and good mathematical habits.</a:t>
            </a:r>
          </a:p>
        </p:txBody>
      </p:sp>
    </p:spTree>
    <p:extLst>
      <p:ext uri="{BB962C8B-B14F-4D97-AF65-F5344CB8AC3E}">
        <p14:creationId xmlns:p14="http://schemas.microsoft.com/office/powerpoint/2010/main" val="93654023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0" y="332656"/>
            <a:ext cx="3816350" cy="792088"/>
          </a:xfrm>
        </p:spPr>
        <p:txBody>
          <a:bodyPr>
            <a:normAutofit fontScale="90000"/>
          </a:bodyPr>
          <a:lstStyle/>
          <a:p>
            <a:r>
              <a:rPr lang="en-GB" altLang="en-US" dirty="0" smtClean="0">
                <a:solidFill>
                  <a:srgbClr val="000000"/>
                </a:solidFill>
                <a:cs typeface="Arial" pitchFamily="34" charset="0"/>
                <a:hlinkClick r:id="rId3"/>
              </a:rPr>
              <a:t>Route to Infinity</a:t>
            </a:r>
            <a:endParaRPr lang="en-US" altLang="en-US" dirty="0" smtClean="0">
              <a:solidFill>
                <a:srgbClr val="000000"/>
              </a:solidFill>
              <a:cs typeface="Arial" pitchFamily="34" charset="0"/>
            </a:endParaRPr>
          </a:p>
        </p:txBody>
      </p:sp>
      <p:sp>
        <p:nvSpPr>
          <p:cNvPr id="54275" name="Rectangle 3"/>
          <p:cNvSpPr>
            <a:spLocks noGrp="1" noChangeArrowheads="1"/>
          </p:cNvSpPr>
          <p:nvPr>
            <p:ph type="body" sz="half" idx="2"/>
          </p:nvPr>
        </p:nvSpPr>
        <p:spPr>
          <a:xfrm>
            <a:off x="5868144" y="2636912"/>
            <a:ext cx="2513012" cy="2520950"/>
          </a:xfrm>
        </p:spPr>
        <p:txBody>
          <a:bodyPr/>
          <a:lstStyle/>
          <a:p>
            <a:pPr marL="0" indent="0">
              <a:buNone/>
            </a:pPr>
            <a:r>
              <a:rPr lang="en-US" sz="2400" dirty="0">
                <a:solidFill>
                  <a:srgbClr val="000000"/>
                </a:solidFill>
                <a:cs typeface="Arial" pitchFamily="34" charset="0"/>
              </a:rPr>
              <a:t>Try </a:t>
            </a:r>
            <a:r>
              <a:rPr lang="en-US" sz="2400" dirty="0">
                <a:solidFill>
                  <a:srgbClr val="000000"/>
                </a:solidFill>
                <a:cs typeface="Arial" pitchFamily="34" charset="0"/>
              </a:rPr>
              <a:t>to list the coordinates of the points in the order in which they're visited.</a:t>
            </a:r>
          </a:p>
        </p:txBody>
      </p:sp>
      <p:pic>
        <p:nvPicPr>
          <p:cNvPr id="54276" name="Picture 4" descr="routeee"/>
          <p:cNvPicPr>
            <a:picLocks noGrp="1" noChangeAspect="1" noChangeArrowheads="1"/>
          </p:cNvPicPr>
          <p:nvPr>
            <p:ph type="body" sz="half" idx="1"/>
          </p:nvPr>
        </p:nvPicPr>
        <p:blipFill>
          <a:blip r:embed="rId4">
            <a:extLst>
              <a:ext uri="{28A0092B-C50C-407E-A947-70E740481C1C}">
                <a14:useLocalDpi xmlns:a14="http://schemas.microsoft.com/office/drawing/2010/main" val="0"/>
              </a:ext>
            </a:extLst>
          </a:blip>
          <a:srcRect/>
          <a:stretch>
            <a:fillRect/>
          </a:stretch>
        </p:blipFill>
        <p:spPr>
          <a:xfrm>
            <a:off x="611560" y="1484784"/>
            <a:ext cx="4614862" cy="4648200"/>
          </a:xfrm>
        </p:spPr>
      </p:pic>
    </p:spTree>
    <p:extLst>
      <p:ext uri="{BB962C8B-B14F-4D97-AF65-F5344CB8AC3E}">
        <p14:creationId xmlns:p14="http://schemas.microsoft.com/office/powerpoint/2010/main" val="32527917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0" y="332656"/>
            <a:ext cx="3816350" cy="792088"/>
          </a:xfrm>
        </p:spPr>
        <p:txBody>
          <a:bodyPr>
            <a:normAutofit fontScale="90000"/>
          </a:bodyPr>
          <a:lstStyle/>
          <a:p>
            <a:r>
              <a:rPr lang="en-GB" altLang="en-US" dirty="0" smtClean="0">
                <a:solidFill>
                  <a:srgbClr val="000000"/>
                </a:solidFill>
                <a:cs typeface="Arial" pitchFamily="34" charset="0"/>
                <a:hlinkClick r:id="rId3"/>
              </a:rPr>
              <a:t>Route to Infinity</a:t>
            </a:r>
            <a:endParaRPr lang="en-US" altLang="en-US" dirty="0" smtClean="0">
              <a:solidFill>
                <a:srgbClr val="000000"/>
              </a:solidFill>
              <a:cs typeface="Arial" pitchFamily="34" charset="0"/>
            </a:endParaRPr>
          </a:p>
        </p:txBody>
      </p:sp>
      <p:pic>
        <p:nvPicPr>
          <p:cNvPr id="54276" name="Picture 4" descr="routeee"/>
          <p:cNvPicPr>
            <a:picLocks noGrp="1" noChangeAspect="1" noChangeArrowheads="1"/>
          </p:cNvPicPr>
          <p:nvPr>
            <p:ph type="body" sz="half" idx="1"/>
          </p:nvPr>
        </p:nvPicPr>
        <p:blipFill>
          <a:blip r:embed="rId4">
            <a:extLst>
              <a:ext uri="{28A0092B-C50C-407E-A947-70E740481C1C}">
                <a14:useLocalDpi xmlns:a14="http://schemas.microsoft.com/office/drawing/2010/main" val="0"/>
              </a:ext>
            </a:extLst>
          </a:blip>
          <a:srcRect/>
          <a:stretch>
            <a:fillRect/>
          </a:stretch>
        </p:blipFill>
        <p:spPr>
          <a:xfrm>
            <a:off x="611560" y="1484784"/>
            <a:ext cx="4614862" cy="4648200"/>
          </a:xfrm>
        </p:spPr>
      </p:pic>
      <p:sp>
        <p:nvSpPr>
          <p:cNvPr id="3" name="Rectangle 2"/>
          <p:cNvSpPr/>
          <p:nvPr/>
        </p:nvSpPr>
        <p:spPr>
          <a:xfrm>
            <a:off x="5580112" y="2459504"/>
            <a:ext cx="3024336" cy="2308324"/>
          </a:xfrm>
          <a:prstGeom prst="rect">
            <a:avLst/>
          </a:prstGeom>
        </p:spPr>
        <p:txBody>
          <a:bodyPr wrap="square">
            <a:spAutoFit/>
          </a:bodyPr>
          <a:lstStyle/>
          <a:p>
            <a:r>
              <a:rPr lang="en-GB" altLang="en-US" u="none" dirty="0">
                <a:solidFill>
                  <a:srgbClr val="000000"/>
                </a:solidFill>
                <a:cs typeface="Arial" pitchFamily="34" charset="0"/>
              </a:rPr>
              <a:t>Which point will </a:t>
            </a:r>
            <a:r>
              <a:rPr lang="en-GB" altLang="en-US" u="none" dirty="0" smtClean="0">
                <a:solidFill>
                  <a:srgbClr val="000000"/>
                </a:solidFill>
                <a:cs typeface="Arial" pitchFamily="34" charset="0"/>
              </a:rPr>
              <a:t>be visited </a:t>
            </a:r>
            <a:r>
              <a:rPr lang="en-GB" altLang="en-US" u="none" dirty="0">
                <a:solidFill>
                  <a:srgbClr val="000000"/>
                </a:solidFill>
                <a:cs typeface="Arial" pitchFamily="34" charset="0"/>
              </a:rPr>
              <a:t>after (18,17)? </a:t>
            </a:r>
          </a:p>
          <a:p>
            <a:endParaRPr lang="en-GB" altLang="en-US" u="none" dirty="0">
              <a:solidFill>
                <a:srgbClr val="000000"/>
              </a:solidFill>
              <a:cs typeface="Arial" pitchFamily="34" charset="0"/>
            </a:endParaRPr>
          </a:p>
          <a:p>
            <a:r>
              <a:rPr lang="en-GB" altLang="en-US" u="none" dirty="0" smtClean="0">
                <a:solidFill>
                  <a:srgbClr val="000000"/>
                </a:solidFill>
                <a:cs typeface="Arial" pitchFamily="34" charset="0"/>
              </a:rPr>
              <a:t>How </a:t>
            </a:r>
            <a:r>
              <a:rPr lang="en-GB" altLang="en-US" u="none" dirty="0">
                <a:solidFill>
                  <a:srgbClr val="000000"/>
                </a:solidFill>
                <a:cs typeface="Arial" pitchFamily="34" charset="0"/>
              </a:rPr>
              <a:t>many points will </a:t>
            </a:r>
            <a:r>
              <a:rPr lang="en-GB" altLang="en-US" u="none" dirty="0" smtClean="0">
                <a:solidFill>
                  <a:srgbClr val="000000"/>
                </a:solidFill>
                <a:cs typeface="Arial" pitchFamily="34" charset="0"/>
              </a:rPr>
              <a:t>be visited </a:t>
            </a:r>
            <a:r>
              <a:rPr lang="en-GB" altLang="en-US" u="none" dirty="0">
                <a:solidFill>
                  <a:srgbClr val="000000"/>
                </a:solidFill>
                <a:cs typeface="Arial" pitchFamily="34" charset="0"/>
              </a:rPr>
              <a:t>before reaching (9,4)?</a:t>
            </a:r>
            <a:endParaRPr lang="en-US" altLang="en-US" u="none" dirty="0">
              <a:solidFill>
                <a:srgbClr val="000000"/>
              </a:solidFill>
              <a:cs typeface="Arial" pitchFamily="34" charset="0"/>
            </a:endParaRPr>
          </a:p>
        </p:txBody>
      </p:sp>
    </p:spTree>
    <p:extLst>
      <p:ext uri="{BB962C8B-B14F-4D97-AF65-F5344CB8AC3E}">
        <p14:creationId xmlns:p14="http://schemas.microsoft.com/office/powerpoint/2010/main" val="15844535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50825" y="1196975"/>
            <a:ext cx="8710613" cy="668338"/>
          </a:xfrm>
        </p:spPr>
        <p:txBody>
          <a:bodyPr>
            <a:normAutofit fontScale="90000"/>
          </a:bodyPr>
          <a:lstStyle/>
          <a:p>
            <a:r>
              <a:rPr lang="en-GB" altLang="en-US" dirty="0" smtClean="0">
                <a:solidFill>
                  <a:srgbClr val="000000"/>
                </a:solidFill>
                <a:hlinkClick r:id="rId3"/>
              </a:rPr>
              <a:t>M, M and M</a:t>
            </a:r>
            <a:endParaRPr lang="en-GB" altLang="en-US" dirty="0" smtClean="0">
              <a:solidFill>
                <a:srgbClr val="000000"/>
              </a:solidFill>
            </a:endParaRPr>
          </a:p>
        </p:txBody>
      </p:sp>
      <p:sp>
        <p:nvSpPr>
          <p:cNvPr id="175106" name="Rectangle 3"/>
          <p:cNvSpPr>
            <a:spLocks noGrp="1" noChangeArrowheads="1"/>
          </p:cNvSpPr>
          <p:nvPr>
            <p:ph type="body" idx="1"/>
          </p:nvPr>
        </p:nvSpPr>
        <p:spPr>
          <a:xfrm>
            <a:off x="971550" y="2349500"/>
            <a:ext cx="7058025" cy="3959225"/>
          </a:xfrm>
        </p:spPr>
        <p:txBody>
          <a:bodyPr/>
          <a:lstStyle/>
          <a:p>
            <a:pPr marL="0" indent="0" algn="ctr">
              <a:lnSpc>
                <a:spcPct val="90000"/>
              </a:lnSpc>
              <a:buFont typeface="Wingdings" charset="0"/>
              <a:buNone/>
              <a:defRPr/>
            </a:pPr>
            <a:r>
              <a:rPr lang="en-GB" sz="2400" dirty="0">
                <a:solidFill>
                  <a:srgbClr val="000000"/>
                </a:solidFill>
                <a:ea typeface="ＭＳ Ｐゴシック" charset="0"/>
              </a:rPr>
              <a:t>Can you find five positive whole numbers </a:t>
            </a:r>
            <a:br>
              <a:rPr lang="en-GB" sz="2400" dirty="0">
                <a:solidFill>
                  <a:srgbClr val="000000"/>
                </a:solidFill>
                <a:ea typeface="ＭＳ Ｐゴシック" charset="0"/>
              </a:rPr>
            </a:br>
            <a:r>
              <a:rPr lang="en-GB" sz="2400" dirty="0">
                <a:solidFill>
                  <a:srgbClr val="000000"/>
                </a:solidFill>
                <a:ea typeface="ＭＳ Ｐゴシック" charset="0"/>
              </a:rPr>
              <a:t>that satisfy the following properties: </a:t>
            </a:r>
          </a:p>
          <a:p>
            <a:pPr marL="0" indent="0" algn="ctr">
              <a:lnSpc>
                <a:spcPct val="90000"/>
              </a:lnSpc>
              <a:buFont typeface="Wingdings" charset="0"/>
              <a:buNone/>
              <a:defRPr/>
            </a:pPr>
            <a:endParaRPr lang="en-GB" sz="2400" dirty="0">
              <a:solidFill>
                <a:srgbClr val="000000"/>
              </a:solidFill>
              <a:ea typeface="ＭＳ Ｐゴシック" charset="0"/>
            </a:endParaRPr>
          </a:p>
          <a:p>
            <a:pPr algn="ctr">
              <a:lnSpc>
                <a:spcPct val="90000"/>
              </a:lnSpc>
              <a:buFont typeface="Wingdings" charset="0"/>
              <a:buNone/>
              <a:defRPr/>
            </a:pPr>
            <a:r>
              <a:rPr lang="en-GB" sz="2400" dirty="0" smtClean="0">
                <a:solidFill>
                  <a:srgbClr val="000000"/>
                </a:solidFill>
                <a:ea typeface="ＭＳ Ｐゴシック" charset="0"/>
              </a:rPr>
              <a:t>Mean =  4</a:t>
            </a:r>
          </a:p>
          <a:p>
            <a:pPr algn="ctr">
              <a:lnSpc>
                <a:spcPct val="90000"/>
              </a:lnSpc>
              <a:buFont typeface="Wingdings" charset="0"/>
              <a:buNone/>
              <a:defRPr/>
            </a:pPr>
            <a:r>
              <a:rPr lang="en-GB" sz="2400" dirty="0" smtClean="0">
                <a:solidFill>
                  <a:srgbClr val="000000"/>
                </a:solidFill>
                <a:ea typeface="ＭＳ Ｐゴシック" charset="0"/>
              </a:rPr>
              <a:t>Mode = 3</a:t>
            </a:r>
          </a:p>
          <a:p>
            <a:pPr algn="ctr">
              <a:lnSpc>
                <a:spcPct val="90000"/>
              </a:lnSpc>
              <a:buFont typeface="Wingdings" charset="0"/>
              <a:buNone/>
              <a:defRPr/>
            </a:pPr>
            <a:r>
              <a:rPr lang="en-GB" sz="2400" dirty="0" smtClean="0">
                <a:solidFill>
                  <a:srgbClr val="000000"/>
                </a:solidFill>
                <a:ea typeface="ＭＳ Ｐゴシック" charset="0"/>
              </a:rPr>
              <a:t>Median = 3</a:t>
            </a:r>
          </a:p>
          <a:p>
            <a:pPr marL="0" indent="0" algn="ctr">
              <a:lnSpc>
                <a:spcPct val="90000"/>
              </a:lnSpc>
              <a:buFont typeface="Wingdings" charset="0"/>
              <a:buNone/>
              <a:defRPr/>
            </a:pPr>
            <a:endParaRPr lang="en-GB" sz="2400" dirty="0">
              <a:solidFill>
                <a:srgbClr val="000000"/>
              </a:solidFill>
              <a:ea typeface="ＭＳ Ｐゴシック" charset="0"/>
            </a:endParaRPr>
          </a:p>
          <a:p>
            <a:pPr marL="0" indent="0" algn="ctr">
              <a:lnSpc>
                <a:spcPct val="90000"/>
              </a:lnSpc>
              <a:buFont typeface="Wingdings" charset="0"/>
              <a:buNone/>
              <a:defRPr/>
            </a:pPr>
            <a:r>
              <a:rPr lang="en-GB" sz="2400" dirty="0">
                <a:solidFill>
                  <a:srgbClr val="000000"/>
                </a:solidFill>
                <a:ea typeface="ＭＳ Ｐゴシック" charset="0"/>
              </a:rPr>
              <a:t>Can you find </a:t>
            </a:r>
            <a:r>
              <a:rPr lang="en-GB" sz="2400" b="1" dirty="0">
                <a:solidFill>
                  <a:srgbClr val="000000"/>
                </a:solidFill>
                <a:ea typeface="ＭＳ Ｐゴシック" charset="0"/>
              </a:rPr>
              <a:t>all</a:t>
            </a:r>
            <a:r>
              <a:rPr lang="en-GB" sz="2400" dirty="0">
                <a:solidFill>
                  <a:srgbClr val="000000"/>
                </a:solidFill>
                <a:ea typeface="ＭＳ Ｐゴシック" charset="0"/>
              </a:rPr>
              <a:t> the different sets of five positive whole numbers that satisfy these conditions?</a:t>
            </a:r>
            <a:endParaRPr lang="en-US" sz="2400" dirty="0">
              <a:solidFill>
                <a:srgbClr val="000000"/>
              </a:solidFill>
              <a:ea typeface="ＭＳ Ｐゴシック" charset="0"/>
            </a:endParaRPr>
          </a:p>
        </p:txBody>
      </p:sp>
    </p:spTree>
    <p:extLst>
      <p:ext uri="{BB962C8B-B14F-4D97-AF65-F5344CB8AC3E}">
        <p14:creationId xmlns:p14="http://schemas.microsoft.com/office/powerpoint/2010/main" val="14688032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3"/>
          <p:cNvSpPr>
            <a:spLocks noChangeArrowheads="1"/>
          </p:cNvSpPr>
          <p:nvPr/>
        </p:nvSpPr>
        <p:spPr bwMode="auto">
          <a:xfrm>
            <a:off x="533400" y="2667000"/>
            <a:ext cx="8305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44739" name="Rectangle 4"/>
          <p:cNvSpPr>
            <a:spLocks noChangeArrowheads="1"/>
          </p:cNvSpPr>
          <p:nvPr/>
        </p:nvSpPr>
        <p:spPr bwMode="auto">
          <a:xfrm>
            <a:off x="457200" y="2438400"/>
            <a:ext cx="822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44740" name="Rectangle 5"/>
          <p:cNvSpPr>
            <a:spLocks noChangeArrowheads="1"/>
          </p:cNvSpPr>
          <p:nvPr/>
        </p:nvSpPr>
        <p:spPr bwMode="auto">
          <a:xfrm>
            <a:off x="298450" y="2060575"/>
            <a:ext cx="8515350" cy="3351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marL="342900" indent="-342900">
              <a:lnSpc>
                <a:spcPct val="115000"/>
              </a:lnSpc>
              <a:spcBef>
                <a:spcPct val="20000"/>
              </a:spcBef>
              <a:buFont typeface="Times" charset="0"/>
              <a:buChar char="•"/>
              <a:defRPr/>
            </a:pPr>
            <a:r>
              <a:rPr lang="en-US" sz="2400" u="none" dirty="0">
                <a:solidFill>
                  <a:srgbClr val="000000"/>
                </a:solidFill>
              </a:rPr>
              <a:t>A game for two players.</a:t>
            </a:r>
          </a:p>
          <a:p>
            <a:pPr marL="342900" indent="-342900">
              <a:lnSpc>
                <a:spcPct val="115000"/>
              </a:lnSpc>
              <a:spcBef>
                <a:spcPct val="20000"/>
              </a:spcBef>
              <a:buFont typeface="Times" charset="0"/>
              <a:buChar char="•"/>
              <a:defRPr/>
            </a:pPr>
            <a:r>
              <a:rPr lang="en-US" sz="2400" u="none" dirty="0">
                <a:solidFill>
                  <a:srgbClr val="000000"/>
                </a:solidFill>
              </a:rPr>
              <a:t>You will need a 100 square grid.</a:t>
            </a:r>
          </a:p>
          <a:p>
            <a:pPr marL="342900" indent="-342900">
              <a:lnSpc>
                <a:spcPct val="115000"/>
              </a:lnSpc>
              <a:spcBef>
                <a:spcPct val="20000"/>
              </a:spcBef>
              <a:buFont typeface="Times" charset="0"/>
              <a:buChar char="•"/>
              <a:defRPr/>
            </a:pPr>
            <a:r>
              <a:rPr lang="en-US" sz="2400" u="none" dirty="0">
                <a:solidFill>
                  <a:srgbClr val="000000"/>
                </a:solidFill>
                <a:ea typeface="Osaka" charset="0"/>
                <a:cs typeface="Osaka" charset="0"/>
              </a:rPr>
              <a:t>Take it in turns to cross out numbers, </a:t>
            </a:r>
            <a:r>
              <a:rPr lang="en-US" sz="2400" u="none" dirty="0">
                <a:solidFill>
                  <a:srgbClr val="000000"/>
                </a:solidFill>
              </a:rPr>
              <a:t>always choosing a number that is a factor or multiple of the previous number that has just been crossed out.</a:t>
            </a:r>
            <a:endParaRPr lang="en-US" sz="2400" u="none" dirty="0">
              <a:solidFill>
                <a:srgbClr val="000000"/>
              </a:solidFill>
              <a:ea typeface="Osaka" charset="0"/>
              <a:cs typeface="Osaka" charset="0"/>
            </a:endParaRPr>
          </a:p>
          <a:p>
            <a:pPr marL="342900" indent="-342900">
              <a:lnSpc>
                <a:spcPct val="115000"/>
              </a:lnSpc>
              <a:spcBef>
                <a:spcPct val="20000"/>
              </a:spcBef>
              <a:buFont typeface="Times" charset="0"/>
              <a:buChar char="•"/>
              <a:defRPr/>
            </a:pPr>
            <a:r>
              <a:rPr lang="en-US" sz="2400" u="none" dirty="0">
                <a:solidFill>
                  <a:srgbClr val="000000"/>
                </a:solidFill>
                <a:ea typeface="Osaka" charset="0"/>
                <a:cs typeface="Osaka" charset="0"/>
              </a:rPr>
              <a:t>The first person who is unable to cross out a number loses.</a:t>
            </a:r>
            <a:endParaRPr lang="en-US" sz="2400" u="none" dirty="0">
              <a:solidFill>
                <a:srgbClr val="000000"/>
              </a:solidFill>
            </a:endParaRPr>
          </a:p>
          <a:p>
            <a:pPr marL="342900" indent="-342900">
              <a:lnSpc>
                <a:spcPct val="115000"/>
              </a:lnSpc>
              <a:spcBef>
                <a:spcPct val="20000"/>
              </a:spcBef>
              <a:buFont typeface="Times" charset="0"/>
              <a:buChar char="•"/>
              <a:defRPr/>
            </a:pPr>
            <a:r>
              <a:rPr lang="en-US" sz="2400" u="none" dirty="0">
                <a:solidFill>
                  <a:srgbClr val="000000"/>
                </a:solidFill>
              </a:rPr>
              <a:t>Each number can only be crossed out once.</a:t>
            </a:r>
          </a:p>
        </p:txBody>
      </p:sp>
      <p:sp>
        <p:nvSpPr>
          <p:cNvPr id="24581" name="TextBox 5"/>
          <p:cNvSpPr txBox="1">
            <a:spLocks noChangeArrowheads="1"/>
          </p:cNvSpPr>
          <p:nvPr/>
        </p:nvSpPr>
        <p:spPr bwMode="auto">
          <a:xfrm>
            <a:off x="250825" y="1162050"/>
            <a:ext cx="83534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eaLnBrk="1" hangingPunct="1">
              <a:spcBef>
                <a:spcPct val="0"/>
              </a:spcBef>
              <a:buClrTx/>
              <a:buFontTx/>
              <a:buNone/>
            </a:pPr>
            <a:r>
              <a:rPr lang="en-GB" altLang="en-US" sz="4000" dirty="0">
                <a:solidFill>
                  <a:srgbClr val="000000"/>
                </a:solidFill>
                <a:latin typeface="+mj-lt"/>
                <a:hlinkClick r:id="rId3"/>
              </a:rPr>
              <a:t>The Factors and Multiples Game</a:t>
            </a:r>
            <a:endParaRPr lang="en-GB" altLang="en-US" sz="4000" dirty="0">
              <a:solidFill>
                <a:srgbClr val="000000"/>
              </a:solidFill>
              <a:latin typeface="+mj-lt"/>
            </a:endParaRPr>
          </a:p>
        </p:txBody>
      </p:sp>
    </p:spTree>
    <p:extLst>
      <p:ext uri="{BB962C8B-B14F-4D97-AF65-F5344CB8AC3E}">
        <p14:creationId xmlns:p14="http://schemas.microsoft.com/office/powerpoint/2010/main" val="248816482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533400" y="2667000"/>
            <a:ext cx="8305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3555" name="Rectangle 4"/>
          <p:cNvSpPr>
            <a:spLocks noChangeArrowheads="1"/>
          </p:cNvSpPr>
          <p:nvPr/>
        </p:nvSpPr>
        <p:spPr bwMode="auto">
          <a:xfrm>
            <a:off x="457200" y="2438400"/>
            <a:ext cx="822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3556" name="Rectangle 5"/>
          <p:cNvSpPr>
            <a:spLocks noChangeArrowheads="1"/>
          </p:cNvSpPr>
          <p:nvPr/>
        </p:nvSpPr>
        <p:spPr bwMode="auto">
          <a:xfrm>
            <a:off x="355600" y="2667000"/>
            <a:ext cx="8143875" cy="2354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marL="342900" indent="-342900">
              <a:lnSpc>
                <a:spcPct val="115000"/>
              </a:lnSpc>
              <a:spcBef>
                <a:spcPct val="20000"/>
              </a:spcBef>
              <a:buFont typeface="Times" charset="0"/>
              <a:buChar char="•"/>
              <a:defRPr/>
            </a:pPr>
            <a:r>
              <a:rPr lang="en-US" sz="2400" u="none" dirty="0">
                <a:solidFill>
                  <a:srgbClr val="000000"/>
                </a:solidFill>
                <a:ea typeface="ＭＳ Ｐゴシック" charset="0"/>
                <a:cs typeface="ＭＳ Ｐゴシック" charset="0"/>
              </a:rPr>
              <a:t>This time, try to find the longest sequence of numbers that can be crossed out.</a:t>
            </a:r>
          </a:p>
          <a:p>
            <a:pPr marL="342900" indent="-342900">
              <a:lnSpc>
                <a:spcPct val="115000"/>
              </a:lnSpc>
              <a:spcBef>
                <a:spcPct val="20000"/>
              </a:spcBef>
              <a:buFont typeface="Times" charset="0"/>
              <a:buChar char="•"/>
              <a:defRPr/>
            </a:pPr>
            <a:r>
              <a:rPr lang="en-US" sz="2400" u="none" dirty="0">
                <a:solidFill>
                  <a:srgbClr val="000000"/>
                </a:solidFill>
                <a:ea typeface="ＭＳ Ｐゴシック" charset="0"/>
                <a:cs typeface="ＭＳ Ｐゴシック" charset="0"/>
              </a:rPr>
              <a:t>Again, choose a number that is a factor or multiple of the previous number that has just been crossed out.</a:t>
            </a:r>
          </a:p>
          <a:p>
            <a:pPr marL="342900" indent="-342900">
              <a:lnSpc>
                <a:spcPct val="115000"/>
              </a:lnSpc>
              <a:spcBef>
                <a:spcPct val="20000"/>
              </a:spcBef>
              <a:buFont typeface="Times" charset="0"/>
              <a:buChar char="•"/>
              <a:defRPr/>
            </a:pPr>
            <a:r>
              <a:rPr lang="en-US" sz="2400" u="none" dirty="0">
                <a:solidFill>
                  <a:srgbClr val="000000"/>
                </a:solidFill>
                <a:ea typeface="ＭＳ Ｐゴシック" charset="0"/>
                <a:cs typeface="ＭＳ Ｐゴシック" charset="0"/>
              </a:rPr>
              <a:t>Each number can only appear once in a sequence.</a:t>
            </a:r>
          </a:p>
        </p:txBody>
      </p:sp>
      <p:sp>
        <p:nvSpPr>
          <p:cNvPr id="25605" name="TextBox 5"/>
          <p:cNvSpPr txBox="1">
            <a:spLocks noChangeArrowheads="1"/>
          </p:cNvSpPr>
          <p:nvPr/>
        </p:nvSpPr>
        <p:spPr bwMode="auto">
          <a:xfrm>
            <a:off x="251520" y="1484784"/>
            <a:ext cx="83534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eaLnBrk="1" hangingPunct="1">
              <a:spcBef>
                <a:spcPct val="0"/>
              </a:spcBef>
              <a:buClrTx/>
              <a:buFontTx/>
              <a:buNone/>
            </a:pPr>
            <a:r>
              <a:rPr lang="en-GB" altLang="en-US" sz="3600" u="none" dirty="0">
                <a:solidFill>
                  <a:srgbClr val="000000"/>
                </a:solidFill>
                <a:latin typeface="+mj-lt"/>
              </a:rPr>
              <a:t>The Factors and Multiples Challenge</a:t>
            </a:r>
          </a:p>
        </p:txBody>
      </p:sp>
    </p:spTree>
    <p:extLst>
      <p:ext uri="{BB962C8B-B14F-4D97-AF65-F5344CB8AC3E}">
        <p14:creationId xmlns:p14="http://schemas.microsoft.com/office/powerpoint/2010/main" val="35142665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1_NRICH1">
  <a:themeElements>
    <a:clrScheme name="1_NRICH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NRICH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lnDef>
  </a:objectDefaults>
  <a:extraClrSchemeLst>
    <a:extraClrScheme>
      <a:clrScheme name="1_NRICH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NRICH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NRICH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NRICH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NRICH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NRICH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NRICH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NRICH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NRICH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NRICH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NRICH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NRICH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RICH">
  <a:themeElements>
    <a:clrScheme name="NRI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RIC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lnDef>
  </a:objectDefaults>
  <a:extraClrSchemeLst>
    <a:extraClrScheme>
      <a:clrScheme name="NRI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RIC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RIC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RIC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RIC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RIC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RIC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RIC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RIC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RIC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RIC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RIC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Default Design">
  <a:themeElements>
    <a:clrScheme name="5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lnDef>
  </a:objectDefaults>
  <a:extraClrSchemeLst>
    <a:extraClrScheme>
      <a:clrScheme name="5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NRICH1">
  <a:themeElements>
    <a:clrScheme name="NRICH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RICH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lnDef>
  </a:objectDefaults>
  <a:extraClrSchemeLst>
    <a:extraClrScheme>
      <a:clrScheme name="NRICH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RICH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RICH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RICH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RICH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RICH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RICH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RICH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RICH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RICH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RICH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RICH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NRICH</Template>
  <TotalTime>3191</TotalTime>
  <Words>580</Words>
  <Application>Microsoft Macintosh PowerPoint</Application>
  <PresentationFormat>On-screen Show (4:3)</PresentationFormat>
  <Paragraphs>78</Paragraphs>
  <Slides>17</Slides>
  <Notes>16</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17</vt:i4>
      </vt:variant>
    </vt:vector>
  </HeadingPairs>
  <TitlesOfParts>
    <vt:vector size="27" baseType="lpstr">
      <vt:lpstr>Arial</vt:lpstr>
      <vt:lpstr>ＭＳ Ｐゴシック</vt:lpstr>
      <vt:lpstr>Times</vt:lpstr>
      <vt:lpstr>Wingdings</vt:lpstr>
      <vt:lpstr>Times New Roman</vt:lpstr>
      <vt:lpstr>1_NRICH1</vt:lpstr>
      <vt:lpstr>NRICH</vt:lpstr>
      <vt:lpstr>2_Default Design</vt:lpstr>
      <vt:lpstr>5_Default Design</vt:lpstr>
      <vt:lpstr>NRICH1</vt:lpstr>
      <vt:lpstr>If you want to build higher, dig deeper  SEAMC 2016</vt:lpstr>
      <vt:lpstr>PowerPoint Presentation</vt:lpstr>
      <vt:lpstr>PowerPoint Presentation</vt:lpstr>
      <vt:lpstr>NRICH Secondary Curriculum</vt:lpstr>
      <vt:lpstr>Route to Infinity</vt:lpstr>
      <vt:lpstr>Route to Infinity</vt:lpstr>
      <vt:lpstr>M, M and M</vt:lpstr>
      <vt:lpstr>PowerPoint Presentation</vt:lpstr>
      <vt:lpstr>PowerPoint Presentation</vt:lpstr>
      <vt:lpstr>The most exciting phrase to hear in science,  the one that heralds new discoveries,  is not Eureka!, but rather,  “hmmm… that’s funny…”      Isaac Asimov </vt:lpstr>
      <vt:lpstr>What’s Possible?</vt:lpstr>
      <vt:lpstr>What’s Possible?</vt:lpstr>
      <vt:lpstr>Mind Reader?</vt:lpstr>
      <vt:lpstr>PowerPoint Presentation</vt:lpstr>
      <vt:lpstr>PowerPoint Presentation</vt:lpstr>
      <vt:lpstr>What next?</vt:lpstr>
      <vt:lpstr>PowerPoint Presentation</vt:lpstr>
    </vt:vector>
  </TitlesOfParts>
  <Company>MMP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Engaging Mathematics For All Learners</dc:title>
  <dc:creator>Jennifer Piggott</dc:creator>
  <cp:lastModifiedBy>O Smith</cp:lastModifiedBy>
  <cp:revision>128</cp:revision>
  <cp:lastPrinted>2010-06-22T11:12:50Z</cp:lastPrinted>
  <dcterms:created xsi:type="dcterms:W3CDTF">2011-06-14T20:43:57Z</dcterms:created>
  <dcterms:modified xsi:type="dcterms:W3CDTF">2016-03-04T11:55:19Z</dcterms:modified>
</cp:coreProperties>
</file>